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8" r:id="rId3"/>
    <p:sldId id="271" r:id="rId4"/>
    <p:sldId id="269" r:id="rId5"/>
    <p:sldId id="270" r:id="rId6"/>
    <p:sldId id="275" r:id="rId7"/>
    <p:sldId id="279" r:id="rId8"/>
    <p:sldId id="272" r:id="rId9"/>
    <p:sldId id="273" r:id="rId10"/>
    <p:sldId id="280" r:id="rId11"/>
    <p:sldId id="27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0719B-A4E3-4D12-A0E7-CDEC5ABD5A69}" v="13" dt="2021-05-31T16:57:48.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77" d="100"/>
          <a:sy n="77" d="100"/>
        </p:scale>
        <p:origin x="835" y="86"/>
      </p:cViewPr>
      <p:guideLst/>
    </p:cSldViewPr>
  </p:slideViewPr>
  <p:notesTextViewPr>
    <p:cViewPr>
      <p:scale>
        <a:sx n="1" d="1"/>
        <a:sy n="1" d="1"/>
      </p:scale>
      <p:origin x="0" y="-77"/>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19F0719B-A4E3-4D12-A0E7-CDEC5ABD5A69}"/>
    <pc:docChg chg="modSld">
      <pc:chgData name="EunJung Jung" userId="248185fc106a8be5" providerId="LiveId" clId="{19F0719B-A4E3-4D12-A0E7-CDEC5ABD5A69}" dt="2021-05-31T17:04:13.480" v="62" actId="20577"/>
      <pc:docMkLst>
        <pc:docMk/>
      </pc:docMkLst>
      <pc:sldChg chg="modSp mod modNotesTx">
        <pc:chgData name="EunJung Jung" userId="248185fc106a8be5" providerId="LiveId" clId="{19F0719B-A4E3-4D12-A0E7-CDEC5ABD5A69}" dt="2021-05-31T16:54:19.814" v="3" actId="20577"/>
        <pc:sldMkLst>
          <pc:docMk/>
          <pc:sldMk cId="1795017870" sldId="256"/>
        </pc:sldMkLst>
        <pc:picChg chg="mod">
          <ac:chgData name="EunJung Jung" userId="248185fc106a8be5" providerId="LiveId" clId="{19F0719B-A4E3-4D12-A0E7-CDEC5ABD5A69}" dt="2021-05-31T16:53:41.541" v="0" actId="1076"/>
          <ac:picMkLst>
            <pc:docMk/>
            <pc:sldMk cId="1795017870" sldId="256"/>
            <ac:picMk id="3" creationId="{CBE02002-B36D-4A1F-8431-A02A716E9BB0}"/>
          </ac:picMkLst>
        </pc:picChg>
      </pc:sldChg>
      <pc:sldChg chg="modSp mod modNotesTx">
        <pc:chgData name="EunJung Jung" userId="248185fc106a8be5" providerId="LiveId" clId="{19F0719B-A4E3-4D12-A0E7-CDEC5ABD5A69}" dt="2021-05-31T16:54:49.439" v="7" actId="20577"/>
        <pc:sldMkLst>
          <pc:docMk/>
          <pc:sldMk cId="1884852193" sldId="268"/>
        </pc:sldMkLst>
        <pc:picChg chg="mod">
          <ac:chgData name="EunJung Jung" userId="248185fc106a8be5" providerId="LiveId" clId="{19F0719B-A4E3-4D12-A0E7-CDEC5ABD5A69}" dt="2021-05-31T16:54:34.839" v="4" actId="1076"/>
          <ac:picMkLst>
            <pc:docMk/>
            <pc:sldMk cId="1884852193" sldId="268"/>
            <ac:picMk id="3" creationId="{34960E9E-2F14-4CC0-8F12-01265A4A3919}"/>
          </ac:picMkLst>
        </pc:picChg>
      </pc:sldChg>
      <pc:sldChg chg="modSp mod modNotesTx">
        <pc:chgData name="EunJung Jung" userId="248185fc106a8be5" providerId="LiveId" clId="{19F0719B-A4E3-4D12-A0E7-CDEC5ABD5A69}" dt="2021-05-31T16:56:07.890" v="16" actId="20577"/>
        <pc:sldMkLst>
          <pc:docMk/>
          <pc:sldMk cId="173700770" sldId="269"/>
        </pc:sldMkLst>
        <pc:picChg chg="mod">
          <ac:chgData name="EunJung Jung" userId="248185fc106a8be5" providerId="LiveId" clId="{19F0719B-A4E3-4D12-A0E7-CDEC5ABD5A69}" dt="2021-05-31T16:56:00.601" v="12" actId="1076"/>
          <ac:picMkLst>
            <pc:docMk/>
            <pc:sldMk cId="173700770" sldId="269"/>
            <ac:picMk id="3" creationId="{63002100-730F-4830-AF50-940C3037331F}"/>
          </ac:picMkLst>
        </pc:picChg>
      </pc:sldChg>
      <pc:sldChg chg="modSp mod modAnim modNotesTx">
        <pc:chgData name="EunJung Jung" userId="248185fc106a8be5" providerId="LiveId" clId="{19F0719B-A4E3-4D12-A0E7-CDEC5ABD5A69}" dt="2021-05-31T16:56:52.981" v="27"/>
        <pc:sldMkLst>
          <pc:docMk/>
          <pc:sldMk cId="1532974887" sldId="270"/>
        </pc:sldMkLst>
        <pc:picChg chg="mod">
          <ac:chgData name="EunJung Jung" userId="248185fc106a8be5" providerId="LiveId" clId="{19F0719B-A4E3-4D12-A0E7-CDEC5ABD5A69}" dt="2021-05-31T16:56:30.885" v="23" actId="1076"/>
          <ac:picMkLst>
            <pc:docMk/>
            <pc:sldMk cId="1532974887" sldId="270"/>
            <ac:picMk id="3" creationId="{0E229E9B-BCAE-4D13-8355-43B5F9E521CA}"/>
          </ac:picMkLst>
        </pc:picChg>
      </pc:sldChg>
      <pc:sldChg chg="modSp mod modNotesTx">
        <pc:chgData name="EunJung Jung" userId="248185fc106a8be5" providerId="LiveId" clId="{19F0719B-A4E3-4D12-A0E7-CDEC5ABD5A69}" dt="2021-05-31T16:56:21.677" v="22" actId="1038"/>
        <pc:sldMkLst>
          <pc:docMk/>
          <pc:sldMk cId="662677571" sldId="271"/>
        </pc:sldMkLst>
        <pc:picChg chg="mod">
          <ac:chgData name="EunJung Jung" userId="248185fc106a8be5" providerId="LiveId" clId="{19F0719B-A4E3-4D12-A0E7-CDEC5ABD5A69}" dt="2021-05-31T16:56:21.677" v="22" actId="1038"/>
          <ac:picMkLst>
            <pc:docMk/>
            <pc:sldMk cId="662677571" sldId="271"/>
            <ac:picMk id="4" creationId="{963047EC-2146-4D6B-9B8B-E29FB03EB967}"/>
          </ac:picMkLst>
        </pc:picChg>
      </pc:sldChg>
      <pc:sldChg chg="modSp mod modNotesTx">
        <pc:chgData name="EunJung Jung" userId="248185fc106a8be5" providerId="LiveId" clId="{19F0719B-A4E3-4D12-A0E7-CDEC5ABD5A69}" dt="2021-05-31T16:58:17.863" v="46" actId="20577"/>
        <pc:sldMkLst>
          <pc:docMk/>
          <pc:sldMk cId="3608074882" sldId="272"/>
        </pc:sldMkLst>
        <pc:picChg chg="mod">
          <ac:chgData name="EunJung Jung" userId="248185fc106a8be5" providerId="LiveId" clId="{19F0719B-A4E3-4D12-A0E7-CDEC5ABD5A69}" dt="2021-05-31T16:58:06.205" v="43" actId="1038"/>
          <ac:picMkLst>
            <pc:docMk/>
            <pc:sldMk cId="3608074882" sldId="272"/>
            <ac:picMk id="6" creationId="{76193E01-715C-4AE2-84D8-50CC1B63A4E1}"/>
          </ac:picMkLst>
        </pc:picChg>
      </pc:sldChg>
      <pc:sldChg chg="modSp mod modNotesTx">
        <pc:chgData name="EunJung Jung" userId="248185fc106a8be5" providerId="LiveId" clId="{19F0719B-A4E3-4D12-A0E7-CDEC5ABD5A69}" dt="2021-05-31T16:58:56.018" v="53" actId="20577"/>
        <pc:sldMkLst>
          <pc:docMk/>
          <pc:sldMk cId="1181225149" sldId="273"/>
        </pc:sldMkLst>
        <pc:picChg chg="mod">
          <ac:chgData name="EunJung Jung" userId="248185fc106a8be5" providerId="LiveId" clId="{19F0719B-A4E3-4D12-A0E7-CDEC5ABD5A69}" dt="2021-05-31T16:58:39.136" v="50" actId="14100"/>
          <ac:picMkLst>
            <pc:docMk/>
            <pc:sldMk cId="1181225149" sldId="273"/>
            <ac:picMk id="4" creationId="{FF9EB6C9-D179-4650-B00D-ECED4D20DA28}"/>
          </ac:picMkLst>
        </pc:picChg>
      </pc:sldChg>
      <pc:sldChg chg="modSp mod modNotesTx">
        <pc:chgData name="EunJung Jung" userId="248185fc106a8be5" providerId="LiveId" clId="{19F0719B-A4E3-4D12-A0E7-CDEC5ABD5A69}" dt="2021-05-31T16:57:21.233" v="31" actId="20577"/>
        <pc:sldMkLst>
          <pc:docMk/>
          <pc:sldMk cId="2129972872" sldId="275"/>
        </pc:sldMkLst>
        <pc:picChg chg="mod">
          <ac:chgData name="EunJung Jung" userId="248185fc106a8be5" providerId="LiveId" clId="{19F0719B-A4E3-4D12-A0E7-CDEC5ABD5A69}" dt="2021-05-31T16:57:07.554" v="28" actId="1076"/>
          <ac:picMkLst>
            <pc:docMk/>
            <pc:sldMk cId="2129972872" sldId="275"/>
            <ac:picMk id="4" creationId="{6C0A90A0-BDE5-4987-BF43-D1BF059C8F87}"/>
          </ac:picMkLst>
        </pc:picChg>
      </pc:sldChg>
      <pc:sldChg chg="modSp mod modNotesTx">
        <pc:chgData name="EunJung Jung" userId="248185fc106a8be5" providerId="LiveId" clId="{19F0719B-A4E3-4D12-A0E7-CDEC5ABD5A69}" dt="2021-05-31T17:04:13.480" v="62" actId="20577"/>
        <pc:sldMkLst>
          <pc:docMk/>
          <pc:sldMk cId="4222019316" sldId="276"/>
        </pc:sldMkLst>
        <pc:picChg chg="mod">
          <ac:chgData name="EunJung Jung" userId="248185fc106a8be5" providerId="LiveId" clId="{19F0719B-A4E3-4D12-A0E7-CDEC5ABD5A69}" dt="2021-05-31T16:59:20.964" v="58" actId="1076"/>
          <ac:picMkLst>
            <pc:docMk/>
            <pc:sldMk cId="4222019316" sldId="276"/>
            <ac:picMk id="4" creationId="{5923C6F2-D1C7-4E51-A468-927AE70D7924}"/>
          </ac:picMkLst>
        </pc:picChg>
      </pc:sldChg>
      <pc:sldChg chg="modSp mod modAnim modNotesTx">
        <pc:chgData name="EunJung Jung" userId="248185fc106a8be5" providerId="LiveId" clId="{19F0719B-A4E3-4D12-A0E7-CDEC5ABD5A69}" dt="2021-05-31T16:57:48.324" v="36"/>
        <pc:sldMkLst>
          <pc:docMk/>
          <pc:sldMk cId="3735874595" sldId="279"/>
        </pc:sldMkLst>
        <pc:picChg chg="mod">
          <ac:chgData name="EunJung Jung" userId="248185fc106a8be5" providerId="LiveId" clId="{19F0719B-A4E3-4D12-A0E7-CDEC5ABD5A69}" dt="2021-05-31T16:57:40.509" v="35" actId="1076"/>
          <ac:picMkLst>
            <pc:docMk/>
            <pc:sldMk cId="3735874595" sldId="279"/>
            <ac:picMk id="3" creationId="{37FB398D-67E0-4479-B2A5-5FA9F4B24940}"/>
          </ac:picMkLst>
        </pc:picChg>
      </pc:sldChg>
      <pc:sldChg chg="modSp mod modNotesTx">
        <pc:chgData name="EunJung Jung" userId="248185fc106a8be5" providerId="LiveId" clId="{19F0719B-A4E3-4D12-A0E7-CDEC5ABD5A69}" dt="2021-05-31T16:59:13.899" v="57" actId="1076"/>
        <pc:sldMkLst>
          <pc:docMk/>
          <pc:sldMk cId="3695515004" sldId="280"/>
        </pc:sldMkLst>
        <pc:picChg chg="mod">
          <ac:chgData name="EunJung Jung" userId="248185fc106a8be5" providerId="LiveId" clId="{19F0719B-A4E3-4D12-A0E7-CDEC5ABD5A69}" dt="2021-05-31T16:59:13.899" v="57" actId="1076"/>
          <ac:picMkLst>
            <pc:docMk/>
            <pc:sldMk cId="3695515004" sldId="280"/>
            <ac:picMk id="6" creationId="{6A76CA3C-FA71-4EF0-B53F-6E3705116D1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F3043-AD73-4D81-A6A8-B7D261C95912}" type="datetimeFigureOut">
              <a:rPr lang="en-US" smtClean="0"/>
              <a:t>5/31/2021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DA013-5745-4150-97FC-306F295A6F16}" type="slidenum">
              <a:rPr lang="en-US" smtClean="0"/>
              <a:t>‹#›</a:t>
            </a:fld>
            <a:endParaRPr lang="en-US"/>
          </a:p>
        </p:txBody>
      </p:sp>
    </p:spTree>
    <p:extLst>
      <p:ext uri="{BB962C8B-B14F-4D97-AF65-F5344CB8AC3E}">
        <p14:creationId xmlns:p14="http://schemas.microsoft.com/office/powerpoint/2010/main" val="2060235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한인 이민사</a:t>
            </a:r>
            <a:endParaRPr lang="ko-KR" altLang="en-US" b="0" dirty="0">
              <a:effectLst/>
            </a:endParaRPr>
          </a:p>
          <a:p>
            <a:pPr rtl="0"/>
            <a:r>
              <a:rPr lang="en-US" sz="1800" b="0" i="0" u="none" strike="noStrike" dirty="0">
                <a:solidFill>
                  <a:srgbClr val="202124"/>
                </a:solidFill>
                <a:effectLst/>
                <a:latin typeface="Arial" panose="020B0604020202020204" pitchFamily="34" charset="0"/>
              </a:rPr>
              <a:t>Korean immigration history</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1</a:t>
            </a:fld>
            <a:endParaRPr lang="en-US"/>
          </a:p>
        </p:txBody>
      </p:sp>
    </p:spTree>
    <p:extLst>
      <p:ext uri="{BB962C8B-B14F-4D97-AF65-F5344CB8AC3E}">
        <p14:creationId xmlns:p14="http://schemas.microsoft.com/office/powerpoint/2010/main" val="4228413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early Korean immigrants also had high Korean patriotism. In 1910, they donated 2.5 million dollars for the Korean independence movement, which is now worth about 63.8 million dollars. It became the base for overseas independence activists. These pictures are fundraising documents for Korea’s independence movement.</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10</a:t>
            </a:fld>
            <a:endParaRPr lang="en-US"/>
          </a:p>
        </p:txBody>
      </p:sp>
    </p:spTree>
    <p:extLst>
      <p:ext uri="{BB962C8B-B14F-4D97-AF65-F5344CB8AC3E}">
        <p14:creationId xmlns:p14="http://schemas.microsoft.com/office/powerpoint/2010/main" val="181276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photo brides actively participated in the independence movement. They founded the “</a:t>
            </a:r>
            <a:r>
              <a:rPr lang="ko-KR" altLang="en-US" sz="1800" b="0" i="0" u="none" strike="noStrike" dirty="0">
                <a:solidFill>
                  <a:srgbClr val="202124"/>
                </a:solidFill>
                <a:effectLst/>
                <a:latin typeface="Arial" panose="020B0604020202020204" pitchFamily="34" charset="0"/>
              </a:rPr>
              <a:t>국민  부인회</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National Women's Association. In the right picture, one of Korean independence activists in Hawaii, Mrs. </a:t>
            </a:r>
            <a:r>
              <a:rPr lang="ko-KR" altLang="en-US" sz="1800" b="0" i="0" u="none" strike="noStrike">
                <a:solidFill>
                  <a:srgbClr val="202124"/>
                </a:solidFill>
                <a:effectLst/>
                <a:latin typeface="Arial" panose="020B0604020202020204" pitchFamily="34" charset="0"/>
              </a:rPr>
              <a:t>전수산</a:t>
            </a:r>
            <a:r>
              <a:rPr lang="ko-KR" altLang="en-US"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is shown in the front on the very right.</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11</a:t>
            </a:fld>
            <a:endParaRPr lang="en-US"/>
          </a:p>
        </p:txBody>
      </p:sp>
    </p:spTree>
    <p:extLst>
      <p:ext uri="{BB962C8B-B14F-4D97-AF65-F5344CB8AC3E}">
        <p14:creationId xmlns:p14="http://schemas.microsoft.com/office/powerpoint/2010/main" val="403622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Here, you can see the location of </a:t>
            </a:r>
            <a:r>
              <a:rPr lang="ko-KR" altLang="en-US" sz="1800" b="0" i="0" u="none" strike="noStrike" dirty="0">
                <a:solidFill>
                  <a:srgbClr val="202124"/>
                </a:solidFill>
                <a:effectLst/>
                <a:latin typeface="Arial" panose="020B0604020202020204" pitchFamily="34" charset="0"/>
              </a:rPr>
              <a:t>대한제국 </a:t>
            </a:r>
            <a:r>
              <a:rPr lang="en-US" sz="1800" b="0" i="0" u="none" strike="noStrike" dirty="0">
                <a:solidFill>
                  <a:srgbClr val="202124"/>
                </a:solidFill>
                <a:effectLst/>
                <a:latin typeface="Arial" panose="020B0604020202020204" pitchFamily="34" charset="0"/>
              </a:rPr>
              <a:t>compared to the location of Hawaii.</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2</a:t>
            </a:fld>
            <a:endParaRPr lang="en-US"/>
          </a:p>
        </p:txBody>
      </p:sp>
    </p:spTree>
    <p:extLst>
      <p:ext uri="{BB962C8B-B14F-4D97-AF65-F5344CB8AC3E}">
        <p14:creationId xmlns:p14="http://schemas.microsoft.com/office/powerpoint/2010/main" val="1974579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 early Korean immigrants grew vegetables and made Korean food such as </a:t>
            </a:r>
            <a:r>
              <a:rPr lang="ko-KR" altLang="en-US" sz="1800" b="0" i="0" u="none" strike="noStrike" dirty="0">
                <a:solidFill>
                  <a:srgbClr val="202124"/>
                </a:solidFill>
                <a:effectLst/>
                <a:latin typeface="Arial" panose="020B0604020202020204" pitchFamily="34" charset="0"/>
              </a:rPr>
              <a:t>김치</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a:p>
            <a:pPr rtl="0"/>
            <a:r>
              <a:rPr lang="en-US" sz="1800" b="0" i="0" u="none" strike="noStrike" dirty="0">
                <a:solidFill>
                  <a:srgbClr val="202124"/>
                </a:solidFill>
                <a:effectLst/>
                <a:latin typeface="Arial" panose="020B0604020202020204" pitchFamily="34" charset="0"/>
              </a:rPr>
              <a:t>Most immigrants worked in sugar cane plantations. They worked about 10 hours a day, 6 days a week, and their monthly salary was $16. At that time, the average monthly salary for Americans on the mainland was $36. Early Korean immigrants worked difficult jobs at a relatively low salary.</a:t>
            </a:r>
            <a:endParaRPr lang="en-US" b="0" dirty="0">
              <a:effectLst/>
            </a:endParaRPr>
          </a:p>
          <a:p>
            <a:pPr rtl="0"/>
            <a:r>
              <a:rPr lang="en-US" sz="1800" b="0" i="0" u="none" strike="noStrike" dirty="0">
                <a:solidFill>
                  <a:srgbClr val="202124"/>
                </a:solidFill>
                <a:effectLst/>
                <a:latin typeface="Arial" panose="020B0604020202020204" pitchFamily="34" charset="0"/>
              </a:rPr>
              <a:t>In many cases, marriage was based on only pictures. At this time, women who immigrated to Hawaii through these marriages, played an important role in the education and independence movement for Korea.</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3</a:t>
            </a:fld>
            <a:endParaRPr lang="en-US"/>
          </a:p>
        </p:txBody>
      </p:sp>
    </p:spTree>
    <p:extLst>
      <p:ext uri="{BB962C8B-B14F-4D97-AF65-F5344CB8AC3E}">
        <p14:creationId xmlns:p14="http://schemas.microsoft.com/office/powerpoint/2010/main" val="161572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These are pictures of early Korean immigrants; the pictures show sugar cane workers and homes where Korean immigrants lived.</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4</a:t>
            </a:fld>
            <a:endParaRPr lang="en-US"/>
          </a:p>
        </p:txBody>
      </p:sp>
    </p:spTree>
    <p:extLst>
      <p:ext uri="{BB962C8B-B14F-4D97-AF65-F5344CB8AC3E}">
        <p14:creationId xmlns:p14="http://schemas.microsoft.com/office/powerpoint/2010/main" val="1868372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Let’s watch a video about the early Korean immigration to Hawaii.</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5</a:t>
            </a:fld>
            <a:endParaRPr lang="en-US"/>
          </a:p>
        </p:txBody>
      </p:sp>
    </p:spTree>
    <p:extLst>
      <p:ext uri="{BB962C8B-B14F-4D97-AF65-F5344CB8AC3E}">
        <p14:creationId xmlns:p14="http://schemas.microsoft.com/office/powerpoint/2010/main" val="395806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Korean women who immigrated to Hawaii through photo marriage were called ‘photo brides’. Even while working in the fields, these women were eager to educate their children, and sponsored the independence of Korea.</a:t>
            </a:r>
            <a:endParaRPr lang="en-US" b="0" dirty="0">
              <a:effectLst/>
            </a:endParaRPr>
          </a:p>
        </p:txBody>
      </p:sp>
      <p:sp>
        <p:nvSpPr>
          <p:cNvPr id="4" name="Slide Number Placeholder 3"/>
          <p:cNvSpPr>
            <a:spLocks noGrp="1"/>
          </p:cNvSpPr>
          <p:nvPr>
            <p:ph type="sldNum" sz="quarter" idx="10"/>
          </p:nvPr>
        </p:nvSpPr>
        <p:spPr/>
        <p:txBody>
          <a:bodyPr/>
          <a:lstStyle/>
          <a:p>
            <a:fld id="{318DA013-5745-4150-97FC-306F295A6F16}" type="slidenum">
              <a:rPr lang="en-US" smtClean="0"/>
              <a:t>6</a:t>
            </a:fld>
            <a:endParaRPr lang="en-US"/>
          </a:p>
        </p:txBody>
      </p:sp>
    </p:spTree>
    <p:extLst>
      <p:ext uri="{BB962C8B-B14F-4D97-AF65-F5344CB8AC3E}">
        <p14:creationId xmlns:p14="http://schemas.microsoft.com/office/powerpoint/2010/main" val="1841370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Let’s watch a video about photo brides.</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7</a:t>
            </a:fld>
            <a:endParaRPr lang="en-US"/>
          </a:p>
        </p:txBody>
      </p:sp>
    </p:spTree>
    <p:extLst>
      <p:ext uri="{BB962C8B-B14F-4D97-AF65-F5344CB8AC3E}">
        <p14:creationId xmlns:p14="http://schemas.microsoft.com/office/powerpoint/2010/main" val="1804228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Korean immigrants were passionate about education. 161 students were enrolled in public schools in 1906. Later 270 students were enrolled in public schools in 1910. In 1904, they published the first Korean newspaper, and in 1906 established a boarding school for Korean boys. In 1907, the first Korean school was opened in Hawaii.</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8</a:t>
            </a:fld>
            <a:endParaRPr lang="en-US"/>
          </a:p>
        </p:txBody>
      </p:sp>
    </p:spTree>
    <p:extLst>
      <p:ext uri="{BB962C8B-B14F-4D97-AF65-F5344CB8AC3E}">
        <p14:creationId xmlns:p14="http://schemas.microsoft.com/office/powerpoint/2010/main" val="3967352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picture on the left is </a:t>
            </a:r>
            <a:r>
              <a:rPr lang="ko-KR" altLang="en-US" sz="1800" b="0" i="0" u="none" strike="noStrike" dirty="0" err="1">
                <a:solidFill>
                  <a:srgbClr val="202124"/>
                </a:solidFill>
                <a:effectLst/>
                <a:latin typeface="Arial" panose="020B0604020202020204" pitchFamily="34" charset="0"/>
              </a:rPr>
              <a:t>문정헌</a:t>
            </a:r>
            <a:r>
              <a:rPr lang="ko-KR" altLang="en-US"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who arrived in Honolulu in 1903 on the S.S Gaelic. The middle picture is his grandson </a:t>
            </a:r>
            <a:r>
              <a:rPr lang="ko-KR" altLang="en-US" sz="1800" b="0" i="0" u="none" strike="noStrike" dirty="0" err="1">
                <a:solidFill>
                  <a:srgbClr val="202124"/>
                </a:solidFill>
                <a:effectLst/>
                <a:latin typeface="Arial" panose="020B0604020202020204" pitchFamily="34" charset="0"/>
              </a:rPr>
              <a:t>문대양</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also known as Ronald </a:t>
            </a:r>
            <a:r>
              <a:rPr lang="ko-KR" altLang="en-US" sz="1800" b="0" i="0" u="none" strike="noStrike" dirty="0">
                <a:solidFill>
                  <a:srgbClr val="202124"/>
                </a:solidFill>
                <a:effectLst/>
                <a:latin typeface="Arial" panose="020B0604020202020204" pitchFamily="34" charset="0"/>
              </a:rPr>
              <a:t>대양 문</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who is the baby in the left picture. He later became the Chief Justice of the State Supreme Court and served as Chief Justice of Hawaii for 17 years. Koreans who immigrated to Hawaii were very enthusiastic about education. On the right is a picture of the Korean school.</a:t>
            </a:r>
            <a:endParaRPr lang="en-US" b="0" dirty="0">
              <a:effectLst/>
            </a:endParaRPr>
          </a:p>
        </p:txBody>
      </p:sp>
      <p:sp>
        <p:nvSpPr>
          <p:cNvPr id="4" name="Slide Number Placeholder 3"/>
          <p:cNvSpPr>
            <a:spLocks noGrp="1"/>
          </p:cNvSpPr>
          <p:nvPr>
            <p:ph type="sldNum" sz="quarter" idx="5"/>
          </p:nvPr>
        </p:nvSpPr>
        <p:spPr/>
        <p:txBody>
          <a:bodyPr/>
          <a:lstStyle/>
          <a:p>
            <a:fld id="{318DA013-5745-4150-97FC-306F295A6F16}" type="slidenum">
              <a:rPr lang="en-US" smtClean="0"/>
              <a:t>9</a:t>
            </a:fld>
            <a:endParaRPr lang="en-US"/>
          </a:p>
        </p:txBody>
      </p:sp>
    </p:spTree>
    <p:extLst>
      <p:ext uri="{BB962C8B-B14F-4D97-AF65-F5344CB8AC3E}">
        <p14:creationId xmlns:p14="http://schemas.microsoft.com/office/powerpoint/2010/main" val="1667899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389493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2478660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1409278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065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3637865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843940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991803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548932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17304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47662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368940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413967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6BEC10-4945-4501-8544-B1E6C476492A}" type="datetimeFigureOut">
              <a:rPr lang="en-US" smtClean="0"/>
              <a:t>5/31/2021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2266448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2664848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6BEC10-4945-4501-8544-B1E6C476492A}" type="datetimeFigureOut">
              <a:rPr lang="en-US" smtClean="0"/>
              <a:t>5/31/2021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123995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62628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a:p>
        </p:txBody>
      </p:sp>
    </p:spTree>
    <p:extLst>
      <p:ext uri="{BB962C8B-B14F-4D97-AF65-F5344CB8AC3E}">
        <p14:creationId xmlns:p14="http://schemas.microsoft.com/office/powerpoint/2010/main" val="1166101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26BEC10-4945-4501-8544-B1E6C476492A}" type="datetimeFigureOut">
              <a:rPr lang="en-US" smtClean="0"/>
              <a:t>5/31/2021</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AA5F8441-BC34-4796-A1F2-6577C84CBD92}" type="slidenum">
              <a:rPr lang="en-US" smtClean="0"/>
              <a:t>‹#›</a:t>
            </a:fld>
            <a:endParaRPr lang="en-US"/>
          </a:p>
        </p:txBody>
      </p:sp>
    </p:spTree>
    <p:extLst>
      <p:ext uri="{BB962C8B-B14F-4D97-AF65-F5344CB8AC3E}">
        <p14:creationId xmlns:p14="http://schemas.microsoft.com/office/powerpoint/2010/main" val="40410729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3.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6.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2.png"/><Relationship Id="rId2" Type="http://schemas.microsoft.com/office/2007/relationships/media" Target="../media/media5.m4a"/><Relationship Id="rId1" Type="http://schemas.openxmlformats.org/officeDocument/2006/relationships/video" Target="https://www.youtube.com/embed/-eN8kLp7X04" TargetMode="External"/><Relationship Id="rId6" Type="http://schemas.openxmlformats.org/officeDocument/2006/relationships/image" Target="../media/image7.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4.xml"/><Relationship Id="rId7" Type="http://schemas.openxmlformats.org/officeDocument/2006/relationships/hyperlink" Target="https://ko.wikipedia.org/wiki/%EC%82%AC%EC%A7%84" TargetMode="Externa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ko.wikipedia.org/wiki/%EC%A1%B0%EC%84%A0%EC%9D%B8" TargetMode="External"/><Relationship Id="rId5" Type="http://schemas.openxmlformats.org/officeDocument/2006/relationships/hyperlink" Target="https://ko.wikipedia.org/wiki/%ED%95%98%EC%99%80%EC%9D%B4_%EC%A3%BC" TargetMode="External"/><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2.png"/><Relationship Id="rId2" Type="http://schemas.microsoft.com/office/2007/relationships/media" Target="../media/media7.m4a"/><Relationship Id="rId1" Type="http://schemas.openxmlformats.org/officeDocument/2006/relationships/video" Target="https://www.youtube.com/embed/_Sen_AvdqZk" TargetMode="External"/><Relationship Id="rId6" Type="http://schemas.openxmlformats.org/officeDocument/2006/relationships/image" Target="../media/image9.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0.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2149-8EB8-41B8-8513-4AB7537E0744}"/>
              </a:ext>
            </a:extLst>
          </p:cNvPr>
          <p:cNvSpPr>
            <a:spLocks noGrp="1"/>
          </p:cNvSpPr>
          <p:nvPr>
            <p:ph type="ctrTitle"/>
          </p:nvPr>
        </p:nvSpPr>
        <p:spPr>
          <a:xfrm>
            <a:off x="1595269" y="1122362"/>
            <a:ext cx="9001462" cy="2881601"/>
          </a:xfrm>
        </p:spPr>
        <p:txBody>
          <a:bodyPr>
            <a:normAutofit/>
          </a:bodyPr>
          <a:lstStyle/>
          <a:p>
            <a:r>
              <a:rPr lang="ko-KR" altLang="en-US" sz="8000" dirty="0">
                <a:solidFill>
                  <a:schemeClr val="accent6">
                    <a:lumMod val="60000"/>
                    <a:lumOff val="40000"/>
                  </a:schemeClr>
                </a:solidFill>
              </a:rPr>
              <a:t>한인 이민사 </a:t>
            </a:r>
            <a:endParaRPr lang="en-US" sz="8000" dirty="0">
              <a:solidFill>
                <a:schemeClr val="accent6">
                  <a:lumMod val="60000"/>
                  <a:lumOff val="40000"/>
                </a:schemeClr>
              </a:solidFill>
            </a:endParaRPr>
          </a:p>
        </p:txBody>
      </p:sp>
      <p:pic>
        <p:nvPicPr>
          <p:cNvPr id="3" name="1">
            <a:hlinkClick r:id="" action="ppaction://media"/>
            <a:extLst>
              <a:ext uri="{FF2B5EF4-FFF2-40B4-BE49-F238E27FC236}">
                <a16:creationId xmlns:a16="http://schemas.microsoft.com/office/drawing/2014/main" id="{CBE02002-B36D-4A1F-8431-A02A716E9B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6525" y="6370637"/>
            <a:ext cx="487363" cy="487363"/>
          </a:xfrm>
          <a:prstGeom prst="rect">
            <a:avLst/>
          </a:prstGeom>
        </p:spPr>
      </p:pic>
    </p:spTree>
    <p:extLst>
      <p:ext uri="{BB962C8B-B14F-4D97-AF65-F5344CB8AC3E}">
        <p14:creationId xmlns:p14="http://schemas.microsoft.com/office/powerpoint/2010/main" val="179501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CA27-D95F-4D68-BD76-B3FFE1B5087B}"/>
              </a:ext>
            </a:extLst>
          </p:cNvPr>
          <p:cNvSpPr>
            <a:spLocks noGrp="1"/>
          </p:cNvSpPr>
          <p:nvPr>
            <p:ph type="title"/>
          </p:nvPr>
        </p:nvSpPr>
        <p:spPr>
          <a:xfrm>
            <a:off x="-291549" y="1"/>
            <a:ext cx="3838314" cy="1066800"/>
          </a:xfrm>
        </p:spPr>
        <p:txBody>
          <a:bodyPr>
            <a:normAutofit/>
          </a:bodyPr>
          <a:lstStyle/>
          <a:p>
            <a:r>
              <a:rPr lang="ko-KR" altLang="en-US" sz="6000" dirty="0">
                <a:solidFill>
                  <a:schemeClr val="accent2">
                    <a:lumMod val="40000"/>
                    <a:lumOff val="60000"/>
                  </a:schemeClr>
                </a:solidFill>
              </a:rPr>
              <a:t>민족의식</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CD016BD1-9B60-44D9-B0AA-99B9C6820DA3}"/>
              </a:ext>
            </a:extLst>
          </p:cNvPr>
          <p:cNvSpPr>
            <a:spLocks noGrp="1"/>
          </p:cNvSpPr>
          <p:nvPr>
            <p:ph idx="1"/>
          </p:nvPr>
        </p:nvSpPr>
        <p:spPr>
          <a:xfrm>
            <a:off x="0" y="781665"/>
            <a:ext cx="11267557" cy="5009535"/>
          </a:xfrm>
        </p:spPr>
        <p:txBody>
          <a:bodyPr/>
          <a:lstStyle/>
          <a:p>
            <a:pPr lvl="0">
              <a:buFont typeface="Wingdings" panose="05000000000000000000" pitchFamily="2" charset="2"/>
              <a:buChar char="Ø"/>
            </a:pPr>
            <a:r>
              <a:rPr lang="en-US" sz="2800" dirty="0">
                <a:effectLst/>
              </a:rPr>
              <a:t> 1910</a:t>
            </a:r>
            <a:r>
              <a:rPr lang="ko-KR" altLang="en-US" sz="2800" dirty="0">
                <a:effectLst/>
              </a:rPr>
              <a:t>년대 독립자금</a:t>
            </a:r>
            <a:r>
              <a:rPr lang="en-US" altLang="ko-KR" sz="2800" dirty="0">
                <a:effectLst/>
              </a:rPr>
              <a:t>(2.5million </a:t>
            </a:r>
            <a:r>
              <a:rPr lang="ko-KR" altLang="en-US" sz="2800" dirty="0">
                <a:effectLst/>
              </a:rPr>
              <a:t>달러</a:t>
            </a:r>
            <a:r>
              <a:rPr lang="en-US" altLang="ko-KR" sz="2800" dirty="0">
                <a:effectLst/>
              </a:rPr>
              <a:t>)</a:t>
            </a:r>
            <a:r>
              <a:rPr lang="ko-KR" altLang="en-US" sz="2800" dirty="0">
                <a:effectLst/>
              </a:rPr>
              <a:t> 모금 </a:t>
            </a:r>
            <a:r>
              <a:rPr lang="en-US" altLang="ko-KR" sz="2800" dirty="0">
                <a:effectLst/>
              </a:rPr>
              <a:t>-</a:t>
            </a:r>
            <a:r>
              <a:rPr lang="ko-KR" altLang="en-US" sz="2800" dirty="0">
                <a:effectLst/>
              </a:rPr>
              <a:t> 광복군 지원 </a:t>
            </a:r>
            <a:endParaRPr lang="en-US" altLang="ko-KR" sz="2800" dirty="0">
              <a:effectLst/>
            </a:endParaRPr>
          </a:p>
          <a:p>
            <a:pPr marL="0" lvl="0" indent="0">
              <a:buNone/>
            </a:pPr>
            <a:r>
              <a:rPr lang="en-US" altLang="ko-KR" sz="2800" dirty="0">
                <a:effectLst/>
              </a:rPr>
              <a:t>     (</a:t>
            </a:r>
            <a:r>
              <a:rPr lang="ko-KR" altLang="en-US" sz="2800" dirty="0">
                <a:effectLst/>
              </a:rPr>
              <a:t>당시 금액은 </a:t>
            </a:r>
            <a:r>
              <a:rPr lang="en-US" altLang="ko-KR" sz="2800" dirty="0">
                <a:effectLst/>
              </a:rPr>
              <a:t>2018</a:t>
            </a:r>
            <a:r>
              <a:rPr lang="ko-KR" altLang="en-US" sz="2800" dirty="0">
                <a:effectLst/>
              </a:rPr>
              <a:t>년 현재 약 </a:t>
            </a:r>
            <a:r>
              <a:rPr lang="en-US" altLang="ko-KR" sz="2800" dirty="0">
                <a:effectLst/>
              </a:rPr>
              <a:t>63.8million</a:t>
            </a:r>
            <a:r>
              <a:rPr lang="ko-KR" altLang="en-US" sz="2800" dirty="0">
                <a:effectLst/>
              </a:rPr>
              <a:t> 달러 가치</a:t>
            </a:r>
            <a:r>
              <a:rPr lang="en-US" altLang="ko-KR" sz="2800" dirty="0">
                <a:effectLst/>
              </a:rPr>
              <a:t>)</a:t>
            </a:r>
            <a:r>
              <a:rPr lang="ko-KR" altLang="en-US" sz="2800" dirty="0">
                <a:effectLst/>
              </a:rPr>
              <a:t> </a:t>
            </a:r>
            <a:endParaRPr lang="en-US" sz="2800" dirty="0">
              <a:effectLst/>
            </a:endParaRPr>
          </a:p>
          <a:p>
            <a:pPr>
              <a:buFont typeface="Wingdings" panose="05000000000000000000" pitchFamily="2" charset="2"/>
              <a:buChar char="Ø"/>
            </a:pPr>
            <a:r>
              <a:rPr lang="ko-KR" altLang="en-US" sz="2800" dirty="0">
                <a:effectLst/>
              </a:rPr>
              <a:t> 해외 독립운동가들의 주요한 활동 근거지가 됨 </a:t>
            </a:r>
            <a:endParaRPr lang="en-US" altLang="ko-KR" sz="2800" dirty="0">
              <a:effectLst/>
            </a:endParaRPr>
          </a:p>
          <a:p>
            <a:endParaRPr lang="en-US" dirty="0"/>
          </a:p>
          <a:p>
            <a:endParaRPr lang="en-US" dirty="0"/>
          </a:p>
        </p:txBody>
      </p:sp>
      <p:pic>
        <p:nvPicPr>
          <p:cNvPr id="4" name="image4.jpg">
            <a:extLst>
              <a:ext uri="{FF2B5EF4-FFF2-40B4-BE49-F238E27FC236}">
                <a16:creationId xmlns:a16="http://schemas.microsoft.com/office/drawing/2014/main" id="{7224B9BB-B56B-449F-9283-FD6DF65AAD1A}"/>
              </a:ext>
            </a:extLst>
          </p:cNvPr>
          <p:cNvPicPr>
            <a:picLocks/>
          </p:cNvPicPr>
          <p:nvPr/>
        </p:nvPicPr>
        <p:blipFill>
          <a:blip r:embed="rId5"/>
          <a:srcRect/>
          <a:stretch>
            <a:fillRect/>
          </a:stretch>
        </p:blipFill>
        <p:spPr>
          <a:xfrm>
            <a:off x="165649" y="2587858"/>
            <a:ext cx="7745296" cy="4165562"/>
          </a:xfrm>
          <a:prstGeom prst="rect">
            <a:avLst/>
          </a:prstGeom>
          <a:ln/>
        </p:spPr>
      </p:pic>
      <p:sp>
        <p:nvSpPr>
          <p:cNvPr id="5" name="TextBox 4">
            <a:extLst>
              <a:ext uri="{FF2B5EF4-FFF2-40B4-BE49-F238E27FC236}">
                <a16:creationId xmlns:a16="http://schemas.microsoft.com/office/drawing/2014/main" id="{C9F78F67-314C-4701-972C-6B894328A3C9}"/>
              </a:ext>
            </a:extLst>
          </p:cNvPr>
          <p:cNvSpPr txBox="1"/>
          <p:nvPr/>
        </p:nvSpPr>
        <p:spPr>
          <a:xfrm>
            <a:off x="7910945" y="5276092"/>
            <a:ext cx="3804805" cy="1477328"/>
          </a:xfrm>
          <a:prstGeom prst="rect">
            <a:avLst/>
          </a:prstGeom>
          <a:noFill/>
        </p:spPr>
        <p:txBody>
          <a:bodyPr wrap="square" rtlCol="0">
            <a:spAutoFit/>
          </a:bodyPr>
          <a:lstStyle/>
          <a:p>
            <a:r>
              <a:rPr lang="ko-KR" altLang="en-US" b="1" dirty="0">
                <a:solidFill>
                  <a:srgbClr val="FF0000"/>
                </a:solidFill>
                <a:latin typeface="+mj-ea"/>
                <a:ea typeface="+mj-ea"/>
              </a:rPr>
              <a:t>독립금 공고서</a:t>
            </a:r>
            <a:r>
              <a:rPr lang="en-US" b="1" dirty="0">
                <a:solidFill>
                  <a:srgbClr val="FF0000"/>
                </a:solidFill>
                <a:latin typeface="+mj-ea"/>
                <a:ea typeface="+mj-ea"/>
              </a:rPr>
              <a:t>, </a:t>
            </a:r>
            <a:r>
              <a:rPr lang="ko-KR" altLang="en-US" b="1" dirty="0">
                <a:solidFill>
                  <a:srgbClr val="FF0000"/>
                </a:solidFill>
                <a:latin typeface="+mj-ea"/>
                <a:ea typeface="+mj-ea"/>
              </a:rPr>
              <a:t>재미한족연합위원회 의사부</a:t>
            </a:r>
            <a:r>
              <a:rPr lang="en-US" b="1" dirty="0">
                <a:solidFill>
                  <a:srgbClr val="FF0000"/>
                </a:solidFill>
                <a:latin typeface="+mj-ea"/>
                <a:ea typeface="+mj-ea"/>
              </a:rPr>
              <a:t>(</a:t>
            </a:r>
            <a:r>
              <a:rPr lang="ko-KR" altLang="en-US" b="1" dirty="0">
                <a:solidFill>
                  <a:srgbClr val="FF0000"/>
                </a:solidFill>
                <a:latin typeface="+mj-ea"/>
                <a:ea typeface="+mj-ea"/>
              </a:rPr>
              <a:t>왼쪽과 가운데</a:t>
            </a:r>
            <a:r>
              <a:rPr lang="en-US" b="1" dirty="0">
                <a:solidFill>
                  <a:srgbClr val="FF0000"/>
                </a:solidFill>
                <a:latin typeface="+mj-ea"/>
                <a:ea typeface="+mj-ea"/>
              </a:rPr>
              <a:t>) </a:t>
            </a:r>
          </a:p>
          <a:p>
            <a:r>
              <a:rPr lang="ko-KR" altLang="en-US" b="1" dirty="0">
                <a:solidFill>
                  <a:srgbClr val="FF0000"/>
                </a:solidFill>
                <a:latin typeface="+mj-ea"/>
                <a:ea typeface="+mj-ea"/>
              </a:rPr>
              <a:t>재미한족연합위원회</a:t>
            </a:r>
            <a:r>
              <a:rPr lang="en-US" b="1" dirty="0">
                <a:solidFill>
                  <a:srgbClr val="FF0000"/>
                </a:solidFill>
                <a:latin typeface="+mj-ea"/>
                <a:ea typeface="+mj-ea"/>
              </a:rPr>
              <a:t>, </a:t>
            </a:r>
            <a:r>
              <a:rPr lang="ko-KR" altLang="en-US" b="1" dirty="0">
                <a:solidFill>
                  <a:srgbClr val="FF0000"/>
                </a:solidFill>
                <a:latin typeface="+mj-ea"/>
                <a:ea typeface="+mj-ea"/>
              </a:rPr>
              <a:t>독립금예약서 </a:t>
            </a:r>
            <a:r>
              <a:rPr lang="en-US" altLang="ko-KR" b="1" dirty="0">
                <a:solidFill>
                  <a:srgbClr val="FF0000"/>
                </a:solidFill>
                <a:latin typeface="+mj-ea"/>
                <a:ea typeface="+mj-ea"/>
              </a:rPr>
              <a:t>(</a:t>
            </a:r>
            <a:r>
              <a:rPr lang="ko-KR" altLang="en-US" b="1" dirty="0">
                <a:solidFill>
                  <a:srgbClr val="FF0000"/>
                </a:solidFill>
                <a:latin typeface="+mj-ea"/>
                <a:ea typeface="+mj-ea"/>
              </a:rPr>
              <a:t>예약인 심연신</a:t>
            </a:r>
            <a:r>
              <a:rPr lang="en-US" b="1" dirty="0">
                <a:solidFill>
                  <a:srgbClr val="FF0000"/>
                </a:solidFill>
                <a:latin typeface="+mj-ea"/>
                <a:ea typeface="+mj-ea"/>
              </a:rPr>
              <a:t> $100 </a:t>
            </a:r>
            <a:r>
              <a:rPr lang="ko-KR" altLang="en-US" b="1" dirty="0">
                <a:solidFill>
                  <a:srgbClr val="FF0000"/>
                </a:solidFill>
                <a:latin typeface="+mj-ea"/>
                <a:ea typeface="+mj-ea"/>
              </a:rPr>
              <a:t>예약증</a:t>
            </a:r>
            <a:r>
              <a:rPr lang="en-US" altLang="ko-KR" b="1" dirty="0">
                <a:solidFill>
                  <a:srgbClr val="FF0000"/>
                </a:solidFill>
                <a:latin typeface="+mj-ea"/>
                <a:ea typeface="+mj-ea"/>
              </a:rPr>
              <a:t>,</a:t>
            </a:r>
            <a:r>
              <a:rPr lang="ko-KR" altLang="en-US" b="1" dirty="0">
                <a:solidFill>
                  <a:srgbClr val="FF0000"/>
                </a:solidFill>
                <a:latin typeface="+mj-ea"/>
                <a:ea typeface="+mj-ea"/>
              </a:rPr>
              <a:t>오른쪽</a:t>
            </a:r>
            <a:r>
              <a:rPr lang="en-US" altLang="ko-KR" b="1" dirty="0">
                <a:solidFill>
                  <a:srgbClr val="FF0000"/>
                </a:solidFill>
                <a:latin typeface="+mj-ea"/>
                <a:ea typeface="+mj-ea"/>
              </a:rPr>
              <a:t>)</a:t>
            </a:r>
            <a:endParaRPr lang="en-US" b="1" dirty="0">
              <a:solidFill>
                <a:srgbClr val="FF0000"/>
              </a:solidFill>
              <a:latin typeface="+mj-ea"/>
              <a:ea typeface="+mj-ea"/>
            </a:endParaRPr>
          </a:p>
        </p:txBody>
      </p:sp>
      <p:pic>
        <p:nvPicPr>
          <p:cNvPr id="6" name="2_10">
            <a:hlinkClick r:id="" action="ppaction://media"/>
            <a:extLst>
              <a:ext uri="{FF2B5EF4-FFF2-40B4-BE49-F238E27FC236}">
                <a16:creationId xmlns:a16="http://schemas.microsoft.com/office/drawing/2014/main" id="{6A76CA3C-FA71-4EF0-B53F-6E3705116D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680" y="6370636"/>
            <a:ext cx="487363" cy="487363"/>
          </a:xfrm>
          <a:prstGeom prst="rect">
            <a:avLst/>
          </a:prstGeom>
        </p:spPr>
      </p:pic>
    </p:spTree>
    <p:extLst>
      <p:ext uri="{BB962C8B-B14F-4D97-AF65-F5344CB8AC3E}">
        <p14:creationId xmlns:p14="http://schemas.microsoft.com/office/powerpoint/2010/main" val="369551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ì¡°êµ­ ê´ë³µì ì¡°ì§ì ì¼ë¡ íìí ì êµ­ë¨ì²´ì¤ì íëì¸ êµ­ë¯¼ ë¶ì¸í, ì¡°êµ­ ê´ë³µì ìí´ìë ë¨ëë¸ìì&lt;br&gt;êµ¬ë³ì´ ììë¤.">
            <a:extLst>
              <a:ext uri="{FF2B5EF4-FFF2-40B4-BE49-F238E27FC236}">
                <a16:creationId xmlns:a16="http://schemas.microsoft.com/office/drawing/2014/main" id="{63D765CF-9266-4449-8815-D137062045C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51247" y="2060614"/>
            <a:ext cx="6778037" cy="313484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44C6191-D93D-49F7-BB6E-490DD90F517E}"/>
              </a:ext>
            </a:extLst>
          </p:cNvPr>
          <p:cNvSpPr txBox="1"/>
          <p:nvPr/>
        </p:nvSpPr>
        <p:spPr>
          <a:xfrm>
            <a:off x="251247" y="5388672"/>
            <a:ext cx="6526790" cy="707886"/>
          </a:xfrm>
          <a:prstGeom prst="rect">
            <a:avLst/>
          </a:prstGeom>
          <a:noFill/>
        </p:spPr>
        <p:txBody>
          <a:bodyPr wrap="square" rtlCol="0">
            <a:spAutoFit/>
          </a:bodyPr>
          <a:lstStyle/>
          <a:p>
            <a:pPr algn="ctr"/>
            <a:r>
              <a:rPr lang="ko-KR" altLang="en-US" sz="2000" dirty="0">
                <a:latin typeface="+mn-ea"/>
              </a:rPr>
              <a:t>조국 광복을 조직적으로 후원한 애국단체중의 하나인 </a:t>
            </a:r>
            <a:endParaRPr lang="en-US" altLang="ko-KR" sz="2000" dirty="0">
              <a:latin typeface="+mn-ea"/>
            </a:endParaRPr>
          </a:p>
          <a:p>
            <a:pPr algn="ctr"/>
            <a:r>
              <a:rPr lang="ko-KR" altLang="en-US" sz="2000" b="1" dirty="0">
                <a:solidFill>
                  <a:srgbClr val="FF0000"/>
                </a:solidFill>
                <a:latin typeface="+mn-ea"/>
              </a:rPr>
              <a:t>국민 부인회</a:t>
            </a:r>
            <a:endParaRPr lang="en-US" altLang="ko-KR" sz="2000" b="1" dirty="0">
              <a:solidFill>
                <a:srgbClr val="FF0000"/>
              </a:solidFill>
              <a:latin typeface="+mn-ea"/>
            </a:endParaRPr>
          </a:p>
        </p:txBody>
      </p:sp>
      <p:sp>
        <p:nvSpPr>
          <p:cNvPr id="6" name="Title 5">
            <a:extLst>
              <a:ext uri="{FF2B5EF4-FFF2-40B4-BE49-F238E27FC236}">
                <a16:creationId xmlns:a16="http://schemas.microsoft.com/office/drawing/2014/main" id="{898D5A81-6B2B-49B1-B9AA-8277F87435C1}"/>
              </a:ext>
            </a:extLst>
          </p:cNvPr>
          <p:cNvSpPr>
            <a:spLocks noGrp="1"/>
          </p:cNvSpPr>
          <p:nvPr>
            <p:ph type="title"/>
          </p:nvPr>
        </p:nvSpPr>
        <p:spPr>
          <a:xfrm>
            <a:off x="0" y="79412"/>
            <a:ext cx="11655483" cy="1770537"/>
          </a:xfrm>
        </p:spPr>
        <p:txBody>
          <a:bodyPr>
            <a:noAutofit/>
          </a:bodyPr>
          <a:lstStyle/>
          <a:p>
            <a:r>
              <a:rPr lang="ko-KR" altLang="en-US" sz="6000" dirty="0">
                <a:solidFill>
                  <a:schemeClr val="accent2">
                    <a:lumMod val="40000"/>
                    <a:lumOff val="60000"/>
                  </a:schemeClr>
                </a:solidFill>
              </a:rPr>
              <a:t>사진 신부들의 적극적인 독립운동 참여</a:t>
            </a:r>
            <a:endParaRPr lang="en-US" sz="6000" dirty="0">
              <a:solidFill>
                <a:schemeClr val="accent2">
                  <a:lumMod val="40000"/>
                  <a:lumOff val="60000"/>
                </a:schemeClr>
              </a:solidFill>
            </a:endParaRPr>
          </a:p>
        </p:txBody>
      </p:sp>
      <p:pic>
        <p:nvPicPr>
          <p:cNvPr id="2050" name="Picture 2" descr="Image result for íìì´ ì¬ì± ëë¦½ ì´ëê°">
            <a:extLst>
              <a:ext uri="{FF2B5EF4-FFF2-40B4-BE49-F238E27FC236}">
                <a16:creationId xmlns:a16="http://schemas.microsoft.com/office/drawing/2014/main" id="{3F6A4AEC-A511-4CB0-B8A6-772FCFBFBB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0479" y="2060614"/>
            <a:ext cx="4072047" cy="32428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D74E52-0990-4F85-838F-6F8B9E38A087}"/>
              </a:ext>
            </a:extLst>
          </p:cNvPr>
          <p:cNvSpPr txBox="1"/>
          <p:nvPr/>
        </p:nvSpPr>
        <p:spPr>
          <a:xfrm>
            <a:off x="7786255" y="5514109"/>
            <a:ext cx="3422072" cy="646331"/>
          </a:xfrm>
          <a:prstGeom prst="rect">
            <a:avLst/>
          </a:prstGeom>
          <a:noFill/>
        </p:spPr>
        <p:txBody>
          <a:bodyPr wrap="square" rtlCol="0">
            <a:spAutoFit/>
          </a:bodyPr>
          <a:lstStyle/>
          <a:p>
            <a:r>
              <a:rPr lang="ko-KR" altLang="en-US" b="1" dirty="0">
                <a:solidFill>
                  <a:srgbClr val="FF0000"/>
                </a:solidFill>
              </a:rPr>
              <a:t>하와이 독립 운동가 전수산 지사</a:t>
            </a:r>
            <a:endParaRPr lang="en-US" altLang="ko-KR" b="1" dirty="0">
              <a:solidFill>
                <a:srgbClr val="FF0000"/>
              </a:solidFill>
            </a:endParaRPr>
          </a:p>
          <a:p>
            <a:r>
              <a:rPr lang="en-US" b="1" dirty="0"/>
              <a:t>              ( </a:t>
            </a:r>
            <a:r>
              <a:rPr lang="ko-KR" altLang="en-US" b="1" dirty="0"/>
              <a:t>앞줄 오른쪽 끝</a:t>
            </a:r>
            <a:r>
              <a:rPr lang="en-US" altLang="ko-KR" b="1" dirty="0"/>
              <a:t>)</a:t>
            </a:r>
            <a:endParaRPr lang="en-US" b="1" dirty="0"/>
          </a:p>
        </p:txBody>
      </p:sp>
      <p:pic>
        <p:nvPicPr>
          <p:cNvPr id="4" name="2_11">
            <a:hlinkClick r:id="" action="ppaction://media"/>
            <a:extLst>
              <a:ext uri="{FF2B5EF4-FFF2-40B4-BE49-F238E27FC236}">
                <a16:creationId xmlns:a16="http://schemas.microsoft.com/office/drawing/2014/main" id="{5923C6F2-D1C7-4E51-A468-927AE70D792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647" y="6370637"/>
            <a:ext cx="487363" cy="487363"/>
          </a:xfrm>
          <a:prstGeom prst="rect">
            <a:avLst/>
          </a:prstGeom>
        </p:spPr>
      </p:pic>
    </p:spTree>
    <p:extLst>
      <p:ext uri="{BB962C8B-B14F-4D97-AF65-F5344CB8AC3E}">
        <p14:creationId xmlns:p14="http://schemas.microsoft.com/office/powerpoint/2010/main" val="422201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B8AD5-2522-4091-A8ED-62FB2C2D0C25}"/>
              </a:ext>
            </a:extLst>
          </p:cNvPr>
          <p:cNvSpPr>
            <a:spLocks noGrp="1"/>
          </p:cNvSpPr>
          <p:nvPr>
            <p:ph type="title"/>
          </p:nvPr>
        </p:nvSpPr>
        <p:spPr>
          <a:xfrm>
            <a:off x="-457805" y="0"/>
            <a:ext cx="10353761" cy="1178950"/>
          </a:xfrm>
        </p:spPr>
        <p:txBody>
          <a:bodyPr>
            <a:noAutofit/>
          </a:bodyPr>
          <a:lstStyle/>
          <a:p>
            <a:r>
              <a:rPr lang="ko-KR" altLang="en-US" sz="6000" dirty="0">
                <a:solidFill>
                  <a:schemeClr val="accent2">
                    <a:lumMod val="40000"/>
                    <a:lumOff val="60000"/>
                  </a:schemeClr>
                </a:solidFill>
              </a:rPr>
              <a:t>대한 제국과 하와이의 위치</a:t>
            </a:r>
            <a:endParaRPr lang="en-US" sz="6000" dirty="0">
              <a:solidFill>
                <a:schemeClr val="accent2">
                  <a:lumMod val="40000"/>
                  <a:lumOff val="60000"/>
                </a:schemeClr>
              </a:solidFill>
            </a:endParaRPr>
          </a:p>
        </p:txBody>
      </p:sp>
      <p:graphicFrame>
        <p:nvGraphicFramePr>
          <p:cNvPr id="9" name="Content Placeholder 8">
            <a:extLst>
              <a:ext uri="{FF2B5EF4-FFF2-40B4-BE49-F238E27FC236}">
                <a16:creationId xmlns:a16="http://schemas.microsoft.com/office/drawing/2014/main" id="{D9D29777-91D6-4893-848F-AB85AB02E56B}"/>
              </a:ext>
            </a:extLst>
          </p:cNvPr>
          <p:cNvGraphicFramePr>
            <a:graphicFrameLocks noGrp="1" noChangeAspect="1"/>
          </p:cNvGraphicFramePr>
          <p:nvPr>
            <p:ph sz="half" idx="2"/>
            <p:extLst>
              <p:ext uri="{D42A27DB-BD31-4B8C-83A1-F6EECF244321}">
                <p14:modId xmlns:p14="http://schemas.microsoft.com/office/powerpoint/2010/main" val="4212339890"/>
              </p:ext>
            </p:extLst>
          </p:nvPr>
        </p:nvGraphicFramePr>
        <p:xfrm>
          <a:off x="1303853" y="1178950"/>
          <a:ext cx="9584294" cy="5497841"/>
        </p:xfrm>
        <a:graphic>
          <a:graphicData uri="http://schemas.openxmlformats.org/presentationml/2006/ole">
            <mc:AlternateContent xmlns:mc="http://schemas.openxmlformats.org/markup-compatibility/2006">
              <mc:Choice xmlns:v="urn:schemas-microsoft-com:vml" Requires="v">
                <p:oleObj name="Bitmap Image" r:id="rId5" imgW="5563377" imgH="3191320" progId="Paint.Picture">
                  <p:embed/>
                </p:oleObj>
              </mc:Choice>
              <mc:Fallback>
                <p:oleObj name="Bitmap Image" r:id="rId5" imgW="5563377" imgH="3191320" progId="Paint.Picture">
                  <p:embed/>
                  <p:pic>
                    <p:nvPicPr>
                      <p:cNvPr id="9" name="Content Placeholder 8">
                        <a:extLst>
                          <a:ext uri="{FF2B5EF4-FFF2-40B4-BE49-F238E27FC236}">
                            <a16:creationId xmlns:a16="http://schemas.microsoft.com/office/drawing/2014/main" id="{D9D29777-91D6-4893-848F-AB85AB02E5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3853" y="1178950"/>
                        <a:ext cx="9584294" cy="5497841"/>
                      </a:xfrm>
                      <a:prstGeom prst="rect">
                        <a:avLst/>
                      </a:prstGeom>
                      <a:noFill/>
                    </p:spPr>
                  </p:pic>
                </p:oleObj>
              </mc:Fallback>
            </mc:AlternateContent>
          </a:graphicData>
        </a:graphic>
      </p:graphicFrame>
      <p:cxnSp>
        <p:nvCxnSpPr>
          <p:cNvPr id="4" name="Straight Arrow Connector 3">
            <a:extLst>
              <a:ext uri="{FF2B5EF4-FFF2-40B4-BE49-F238E27FC236}">
                <a16:creationId xmlns:a16="http://schemas.microsoft.com/office/drawing/2014/main" id="{BB7122D4-CE34-4673-835F-AAF6D4A5468F}"/>
              </a:ext>
            </a:extLst>
          </p:cNvPr>
          <p:cNvCxnSpPr/>
          <p:nvPr/>
        </p:nvCxnSpPr>
        <p:spPr>
          <a:xfrm>
            <a:off x="5102942" y="3642852"/>
            <a:ext cx="1932039" cy="47194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2_2">
            <a:hlinkClick r:id="" action="ppaction://media"/>
            <a:extLst>
              <a:ext uri="{FF2B5EF4-FFF2-40B4-BE49-F238E27FC236}">
                <a16:creationId xmlns:a16="http://schemas.microsoft.com/office/drawing/2014/main" id="{34960E9E-2F14-4CC0-8F12-01265A4A39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9343" y="6370637"/>
            <a:ext cx="487363" cy="487363"/>
          </a:xfrm>
          <a:prstGeom prst="rect">
            <a:avLst/>
          </a:prstGeom>
        </p:spPr>
      </p:pic>
    </p:spTree>
    <p:extLst>
      <p:ext uri="{BB962C8B-B14F-4D97-AF65-F5344CB8AC3E}">
        <p14:creationId xmlns:p14="http://schemas.microsoft.com/office/powerpoint/2010/main" val="188485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5F62A-07C1-4A2A-A388-B076091BD8A8}"/>
              </a:ext>
            </a:extLst>
          </p:cNvPr>
          <p:cNvSpPr>
            <a:spLocks noGrp="1"/>
          </p:cNvSpPr>
          <p:nvPr>
            <p:ph type="title"/>
          </p:nvPr>
        </p:nvSpPr>
        <p:spPr>
          <a:xfrm>
            <a:off x="-332508" y="0"/>
            <a:ext cx="12192000" cy="1326321"/>
          </a:xfrm>
        </p:spPr>
        <p:txBody>
          <a:bodyPr>
            <a:noAutofit/>
          </a:bodyPr>
          <a:lstStyle/>
          <a:p>
            <a:r>
              <a:rPr lang="ko-KR" altLang="en-US" sz="5400" dirty="0">
                <a:solidFill>
                  <a:schemeClr val="accent2">
                    <a:lumMod val="40000"/>
                    <a:lumOff val="60000"/>
                  </a:schemeClr>
                </a:solidFill>
              </a:rPr>
              <a:t>초기 하와이 한민 이민 사회의 생활상</a:t>
            </a:r>
            <a:endParaRPr lang="en-US" sz="54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D1A19349-C3F6-4A70-BBE7-1465CC4E9842}"/>
              </a:ext>
            </a:extLst>
          </p:cNvPr>
          <p:cNvSpPr>
            <a:spLocks noGrp="1"/>
          </p:cNvSpPr>
          <p:nvPr>
            <p:ph idx="1"/>
          </p:nvPr>
        </p:nvSpPr>
        <p:spPr>
          <a:xfrm>
            <a:off x="1" y="2096063"/>
            <a:ext cx="11754464" cy="4027645"/>
          </a:xfrm>
        </p:spPr>
        <p:txBody>
          <a:bodyPr>
            <a:normAutofit/>
          </a:bodyPr>
          <a:lstStyle/>
          <a:p>
            <a:pPr lvl="0">
              <a:buFont typeface="Wingdings" panose="05000000000000000000" pitchFamily="2" charset="2"/>
              <a:buChar char="Ø"/>
            </a:pPr>
            <a:r>
              <a:rPr lang="ko-KR" altLang="en-US" sz="2800" dirty="0">
                <a:effectLst/>
              </a:rPr>
              <a:t> </a:t>
            </a:r>
            <a:r>
              <a:rPr lang="ko-KR" altLang="en-US" sz="2800" b="1" dirty="0">
                <a:solidFill>
                  <a:srgbClr val="00FF00"/>
                </a:solidFill>
                <a:effectLst/>
                <a:latin typeface="+mn-ea"/>
              </a:rPr>
              <a:t>음식</a:t>
            </a:r>
            <a:r>
              <a:rPr lang="en-US" sz="2800" dirty="0">
                <a:effectLst/>
                <a:latin typeface="+mn-ea"/>
              </a:rPr>
              <a:t> : </a:t>
            </a:r>
            <a:r>
              <a:rPr lang="ko-KR" altLang="en-US" sz="2800" dirty="0">
                <a:effectLst/>
                <a:latin typeface="+mn-ea"/>
              </a:rPr>
              <a:t>직접 야채를 경작하여 김치등 한식을 만들어 먹음</a:t>
            </a:r>
            <a:endParaRPr lang="en-US" sz="2800" dirty="0">
              <a:effectLst/>
              <a:latin typeface="+mn-ea"/>
            </a:endParaRPr>
          </a:p>
          <a:p>
            <a:pPr lvl="0">
              <a:buFont typeface="Wingdings" panose="05000000000000000000" pitchFamily="2" charset="2"/>
              <a:buChar char="Ø"/>
            </a:pPr>
            <a:r>
              <a:rPr lang="ko-KR" altLang="en-US" sz="2800" dirty="0">
                <a:effectLst/>
                <a:latin typeface="+mn-ea"/>
              </a:rPr>
              <a:t> </a:t>
            </a:r>
            <a:r>
              <a:rPr lang="ko-KR" altLang="en-US" sz="2800" b="1" dirty="0">
                <a:solidFill>
                  <a:srgbClr val="00FF00"/>
                </a:solidFill>
                <a:effectLst/>
                <a:latin typeface="+mn-ea"/>
              </a:rPr>
              <a:t>노동</a:t>
            </a:r>
            <a:r>
              <a:rPr lang="en-US" sz="2800" dirty="0">
                <a:effectLst/>
                <a:latin typeface="+mn-ea"/>
              </a:rPr>
              <a:t> : </a:t>
            </a:r>
            <a:r>
              <a:rPr lang="ko-KR" altLang="en-US" sz="2800" dirty="0">
                <a:effectLst/>
                <a:latin typeface="+mn-ea"/>
              </a:rPr>
              <a:t>대부분이 사탕수수농장의 힘든 노동</a:t>
            </a:r>
            <a:endParaRPr lang="en-US" sz="2800" dirty="0">
              <a:effectLst/>
              <a:latin typeface="+mn-ea"/>
            </a:endParaRPr>
          </a:p>
          <a:p>
            <a:pPr marL="0" indent="0">
              <a:buNone/>
            </a:pPr>
            <a:r>
              <a:rPr lang="en-US" sz="2800" dirty="0">
                <a:effectLst/>
                <a:latin typeface="+mn-ea"/>
              </a:rPr>
              <a:t>      </a:t>
            </a:r>
            <a:r>
              <a:rPr lang="ko-KR" altLang="en-US" sz="2800" dirty="0">
                <a:effectLst/>
                <a:latin typeface="+mn-ea"/>
              </a:rPr>
              <a:t>주</a:t>
            </a:r>
            <a:r>
              <a:rPr lang="en-US" sz="2800" dirty="0">
                <a:effectLst/>
                <a:latin typeface="+mn-ea"/>
              </a:rPr>
              <a:t> 6</a:t>
            </a:r>
            <a:r>
              <a:rPr lang="ko-KR" altLang="en-US" sz="2800" dirty="0">
                <a:effectLst/>
                <a:latin typeface="+mn-ea"/>
              </a:rPr>
              <a:t>일</a:t>
            </a:r>
            <a:r>
              <a:rPr lang="en-US" sz="2800" dirty="0">
                <a:effectLst/>
                <a:latin typeface="+mn-ea"/>
              </a:rPr>
              <a:t>  </a:t>
            </a:r>
            <a:r>
              <a:rPr lang="ko-KR" altLang="en-US" sz="2800" dirty="0">
                <a:effectLst/>
                <a:latin typeface="+mn-ea"/>
              </a:rPr>
              <a:t>하루</a:t>
            </a:r>
            <a:r>
              <a:rPr lang="en-US" sz="2800" dirty="0">
                <a:effectLst/>
                <a:latin typeface="+mn-ea"/>
              </a:rPr>
              <a:t> 10</a:t>
            </a:r>
            <a:r>
              <a:rPr lang="ko-KR" altLang="en-US" sz="2800" dirty="0">
                <a:effectLst/>
                <a:latin typeface="+mn-ea"/>
              </a:rPr>
              <a:t>시간</a:t>
            </a:r>
            <a:r>
              <a:rPr lang="en-US" altLang="ko-KR" sz="2800" dirty="0">
                <a:effectLst/>
                <a:latin typeface="+mn-ea"/>
              </a:rPr>
              <a:t>, </a:t>
            </a:r>
            <a:r>
              <a:rPr lang="en-US" sz="2800" dirty="0">
                <a:effectLst/>
                <a:latin typeface="+mn-ea"/>
              </a:rPr>
              <a:t> $16</a:t>
            </a:r>
            <a:r>
              <a:rPr lang="ko-KR" altLang="en-US" sz="2800" dirty="0">
                <a:effectLst/>
                <a:latin typeface="+mn-ea"/>
              </a:rPr>
              <a:t>의 월급 </a:t>
            </a:r>
            <a:r>
              <a:rPr lang="en-US" sz="2800" dirty="0">
                <a:effectLst/>
                <a:latin typeface="+mn-ea"/>
              </a:rPr>
              <a:t>(</a:t>
            </a:r>
            <a:r>
              <a:rPr lang="ko-KR" altLang="en-US" sz="2800" dirty="0">
                <a:effectLst/>
                <a:latin typeface="+mn-ea"/>
              </a:rPr>
              <a:t>당시 본토 미국인 평균 월급 </a:t>
            </a:r>
            <a:r>
              <a:rPr lang="en-US" sz="2800" dirty="0">
                <a:effectLst/>
                <a:latin typeface="+mn-ea"/>
              </a:rPr>
              <a:t>$36 )</a:t>
            </a:r>
          </a:p>
          <a:p>
            <a:pPr lvl="0">
              <a:buFont typeface="Wingdings" panose="05000000000000000000" pitchFamily="2" charset="2"/>
              <a:buChar char="Ø"/>
            </a:pPr>
            <a:r>
              <a:rPr lang="ko-KR" altLang="en-US" sz="2800" dirty="0">
                <a:effectLst/>
                <a:latin typeface="+mn-ea"/>
              </a:rPr>
              <a:t> </a:t>
            </a:r>
            <a:r>
              <a:rPr lang="ko-KR" altLang="en-US" sz="2800" b="1" dirty="0">
                <a:solidFill>
                  <a:srgbClr val="00FF00"/>
                </a:solidFill>
                <a:effectLst/>
                <a:latin typeface="+mn-ea"/>
              </a:rPr>
              <a:t>결혼문제</a:t>
            </a:r>
            <a:r>
              <a:rPr lang="en-US" sz="2800" dirty="0">
                <a:effectLst/>
                <a:latin typeface="+mn-ea"/>
              </a:rPr>
              <a:t>  : </a:t>
            </a:r>
            <a:r>
              <a:rPr lang="ko-KR" altLang="en-US" sz="2800" dirty="0">
                <a:effectLst/>
                <a:latin typeface="+mn-ea"/>
              </a:rPr>
              <a:t>성비 불균형으로 사진결혼을 할 수 밖에 없었음</a:t>
            </a:r>
            <a:endParaRPr lang="en-US" sz="2800" dirty="0">
              <a:effectLst/>
              <a:latin typeface="+mn-ea"/>
            </a:endParaRPr>
          </a:p>
          <a:p>
            <a:pPr marL="633413" indent="-633413">
              <a:buNone/>
            </a:pPr>
            <a:r>
              <a:rPr lang="ko-KR" altLang="en-US" sz="2800" dirty="0">
                <a:effectLst/>
                <a:latin typeface="+mn-ea"/>
              </a:rPr>
              <a:t>     </a:t>
            </a:r>
            <a:r>
              <a:rPr lang="en-US" altLang="ko-KR" sz="2800" dirty="0">
                <a:effectLst/>
                <a:latin typeface="+mn-ea"/>
              </a:rPr>
              <a:t>(</a:t>
            </a:r>
            <a:r>
              <a:rPr lang="ko-KR" altLang="en-US" sz="2800" dirty="0">
                <a:effectLst/>
                <a:latin typeface="+mn-ea"/>
              </a:rPr>
              <a:t>이때 본국에서 건너온 여성들이 민족교육과 독립운동에 중요한                                                        영향을 끼침</a:t>
            </a:r>
            <a:r>
              <a:rPr lang="en-US" sz="2800" dirty="0">
                <a:effectLst/>
                <a:latin typeface="+mn-ea"/>
              </a:rPr>
              <a:t>)</a:t>
            </a:r>
          </a:p>
          <a:p>
            <a:endParaRPr lang="en-US" dirty="0"/>
          </a:p>
        </p:txBody>
      </p:sp>
      <p:pic>
        <p:nvPicPr>
          <p:cNvPr id="4" name="2_3">
            <a:hlinkClick r:id="" action="ppaction://media"/>
            <a:extLst>
              <a:ext uri="{FF2B5EF4-FFF2-40B4-BE49-F238E27FC236}">
                <a16:creationId xmlns:a16="http://schemas.microsoft.com/office/drawing/2014/main" id="{963047EC-2146-4D6B-9B8B-E29FB03EB9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3433" y="6339261"/>
            <a:ext cx="487363" cy="487363"/>
          </a:xfrm>
          <a:prstGeom prst="rect">
            <a:avLst/>
          </a:prstGeom>
        </p:spPr>
      </p:pic>
    </p:spTree>
    <p:extLst>
      <p:ext uri="{BB962C8B-B14F-4D97-AF65-F5344CB8AC3E}">
        <p14:creationId xmlns:p14="http://schemas.microsoft.com/office/powerpoint/2010/main" val="66267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F2553-4E95-4176-8CD1-8A66C6F1DB90}"/>
              </a:ext>
            </a:extLst>
          </p:cNvPr>
          <p:cNvSpPr>
            <a:spLocks noGrp="1"/>
          </p:cNvSpPr>
          <p:nvPr>
            <p:ph type="title"/>
          </p:nvPr>
        </p:nvSpPr>
        <p:spPr>
          <a:xfrm>
            <a:off x="-333114" y="-12305"/>
            <a:ext cx="10353761" cy="1302327"/>
          </a:xfrm>
        </p:spPr>
        <p:txBody>
          <a:bodyPr>
            <a:normAutofit/>
          </a:bodyPr>
          <a:lstStyle/>
          <a:p>
            <a:r>
              <a:rPr lang="ko-KR" altLang="en-US" sz="6000" dirty="0">
                <a:solidFill>
                  <a:schemeClr val="accent2">
                    <a:lumMod val="40000"/>
                    <a:lumOff val="60000"/>
                  </a:schemeClr>
                </a:solidFill>
              </a:rPr>
              <a:t>초기 이민 사회의 생활 모습</a:t>
            </a:r>
            <a:endParaRPr lang="en-US" sz="6000" dirty="0">
              <a:solidFill>
                <a:schemeClr val="accent2">
                  <a:lumMod val="40000"/>
                  <a:lumOff val="60000"/>
                </a:schemeClr>
              </a:solidFill>
            </a:endParaRPr>
          </a:p>
        </p:txBody>
      </p:sp>
      <p:pic>
        <p:nvPicPr>
          <p:cNvPr id="2050" name="Picture 2" descr="íì¸ë¤ì´ íìì´ì ëì°©íì ë¹ì ì¬íììë°­ì ììíì¥ ëª¨ìµ.">
            <a:extLst>
              <a:ext uri="{FF2B5EF4-FFF2-40B4-BE49-F238E27FC236}">
                <a16:creationId xmlns:a16="http://schemas.microsoft.com/office/drawing/2014/main" id="{F7619066-BCA9-4F6A-B144-2A68E7F3FCD1}"/>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67024" y="1110116"/>
            <a:ext cx="4403740" cy="29656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íìì´ ì´ê¸° ì´ë¯¼ íì¸ë¤ì´ ê±°ì£¼íë ë§ì¬ì ëª¨ìµ ">
            <a:extLst>
              <a:ext uri="{FF2B5EF4-FFF2-40B4-BE49-F238E27FC236}">
                <a16:creationId xmlns:a16="http://schemas.microsoft.com/office/drawing/2014/main" id="{5FAB46F0-966C-4775-9820-D457F3E20631}"/>
              </a:ext>
            </a:extLst>
          </p:cNvPr>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bwMode="auto">
          <a:xfrm>
            <a:off x="3276156" y="4153604"/>
            <a:ext cx="4286250" cy="2505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íì¸ë¤ì´ íìì´ì ëì°©íì ë¹ì ì¬íìì ë°­ì ìì íì¥ì ëª¨ìµ&lt;br&gt;&lt;br&gt;">
            <a:extLst>
              <a:ext uri="{FF2B5EF4-FFF2-40B4-BE49-F238E27FC236}">
                <a16:creationId xmlns:a16="http://schemas.microsoft.com/office/drawing/2014/main" id="{554185DE-42A6-46F1-8387-17A99AAC67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05428" y="1110115"/>
            <a:ext cx="4115819" cy="29542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8A4404-D94C-414E-B97E-597654911D7A}"/>
              </a:ext>
            </a:extLst>
          </p:cNvPr>
          <p:cNvSpPr txBox="1"/>
          <p:nvPr/>
        </p:nvSpPr>
        <p:spPr>
          <a:xfrm>
            <a:off x="7644685" y="5691087"/>
            <a:ext cx="2937164" cy="1015663"/>
          </a:xfrm>
          <a:prstGeom prst="rect">
            <a:avLst/>
          </a:prstGeom>
          <a:noFill/>
        </p:spPr>
        <p:txBody>
          <a:bodyPr wrap="square" rtlCol="0">
            <a:spAutoFit/>
          </a:bodyPr>
          <a:lstStyle/>
          <a:p>
            <a:r>
              <a:rPr lang="ko-KR" altLang="en-US" sz="2000" b="1" dirty="0">
                <a:solidFill>
                  <a:srgbClr val="FF0000"/>
                </a:solidFill>
              </a:rPr>
              <a:t>하와이 초기 이민 한인들이 거주했던 막사의 모습</a:t>
            </a:r>
            <a:endParaRPr lang="en-US" sz="2000" b="1" dirty="0">
              <a:solidFill>
                <a:srgbClr val="FF0000"/>
              </a:solidFill>
            </a:endParaRPr>
          </a:p>
        </p:txBody>
      </p:sp>
      <p:sp>
        <p:nvSpPr>
          <p:cNvPr id="6" name="TextBox 5">
            <a:extLst>
              <a:ext uri="{FF2B5EF4-FFF2-40B4-BE49-F238E27FC236}">
                <a16:creationId xmlns:a16="http://schemas.microsoft.com/office/drawing/2014/main" id="{F48CD20E-412F-422F-95BA-FED97D8BA0D6}"/>
              </a:ext>
            </a:extLst>
          </p:cNvPr>
          <p:cNvSpPr txBox="1"/>
          <p:nvPr/>
        </p:nvSpPr>
        <p:spPr>
          <a:xfrm>
            <a:off x="9626570" y="2828835"/>
            <a:ext cx="2565430" cy="1323439"/>
          </a:xfrm>
          <a:prstGeom prst="rect">
            <a:avLst/>
          </a:prstGeom>
          <a:noFill/>
        </p:spPr>
        <p:txBody>
          <a:bodyPr wrap="square" rtlCol="0">
            <a:spAutoFit/>
          </a:bodyPr>
          <a:lstStyle/>
          <a:p>
            <a:r>
              <a:rPr lang="ko-KR" altLang="en-US" sz="2000" b="1" dirty="0">
                <a:solidFill>
                  <a:srgbClr val="FF0000"/>
                </a:solidFill>
                <a:latin typeface="+mn-ea"/>
              </a:rPr>
              <a:t>한인들이 하와이에 도착했을 당시 사탕수수밭의 작업현장 모습</a:t>
            </a:r>
            <a:r>
              <a:rPr lang="en-US" altLang="ko-KR" sz="2000" b="1" dirty="0">
                <a:solidFill>
                  <a:srgbClr val="FF0000"/>
                </a:solidFill>
                <a:latin typeface="+mn-ea"/>
              </a:rPr>
              <a:t>.</a:t>
            </a:r>
            <a:endParaRPr lang="en-US" sz="2000" b="1" dirty="0">
              <a:solidFill>
                <a:srgbClr val="FF0000"/>
              </a:solidFill>
              <a:latin typeface="+mn-ea"/>
            </a:endParaRPr>
          </a:p>
        </p:txBody>
      </p:sp>
      <p:pic>
        <p:nvPicPr>
          <p:cNvPr id="3" name="2_4">
            <a:hlinkClick r:id="" action="ppaction://media"/>
            <a:extLst>
              <a:ext uri="{FF2B5EF4-FFF2-40B4-BE49-F238E27FC236}">
                <a16:creationId xmlns:a16="http://schemas.microsoft.com/office/drawing/2014/main" id="{63002100-730F-4830-AF50-940C3037331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7590" y="6339261"/>
            <a:ext cx="487363" cy="487363"/>
          </a:xfrm>
          <a:prstGeom prst="rect">
            <a:avLst/>
          </a:prstGeom>
        </p:spPr>
      </p:pic>
    </p:spTree>
    <p:extLst>
      <p:ext uri="{BB962C8B-B14F-4D97-AF65-F5344CB8AC3E}">
        <p14:creationId xmlns:p14="http://schemas.microsoft.com/office/powerpoint/2010/main" val="17370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3A9D2-FC40-4AD6-B41C-095A1BDABB36}"/>
              </a:ext>
            </a:extLst>
          </p:cNvPr>
          <p:cNvSpPr>
            <a:spLocks noGrp="1"/>
          </p:cNvSpPr>
          <p:nvPr>
            <p:ph type="title"/>
          </p:nvPr>
        </p:nvSpPr>
        <p:spPr>
          <a:xfrm>
            <a:off x="-290945" y="0"/>
            <a:ext cx="9438755" cy="1211943"/>
          </a:xfrm>
        </p:spPr>
        <p:txBody>
          <a:bodyPr>
            <a:normAutofit/>
          </a:bodyPr>
          <a:lstStyle/>
          <a:p>
            <a:r>
              <a:rPr lang="ko-KR" altLang="en-US" sz="6000" dirty="0">
                <a:solidFill>
                  <a:schemeClr val="accent2">
                    <a:lumMod val="40000"/>
                    <a:lumOff val="60000"/>
                  </a:schemeClr>
                </a:solidFill>
              </a:rPr>
              <a:t>초기 이민 생활상</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a:t>
            </a:r>
            <a:endParaRPr lang="en-US" sz="6000" dirty="0">
              <a:solidFill>
                <a:schemeClr val="accent2">
                  <a:lumMod val="40000"/>
                  <a:lumOff val="60000"/>
                </a:schemeClr>
              </a:solidFill>
            </a:endParaRPr>
          </a:p>
        </p:txBody>
      </p:sp>
      <p:pic>
        <p:nvPicPr>
          <p:cNvPr id="4" name="Online Media 3">
            <a:hlinkClick r:id="" action="ppaction://media"/>
            <a:extLst>
              <a:ext uri="{FF2B5EF4-FFF2-40B4-BE49-F238E27FC236}">
                <a16:creationId xmlns:a16="http://schemas.microsoft.com/office/drawing/2014/main" id="{0FE5974A-BD54-41CF-9428-E9A6AC444EA3}"/>
              </a:ext>
            </a:extLst>
          </p:cNvPr>
          <p:cNvPicPr>
            <a:picLocks noGrp="1" noRot="1" noChangeAspect="1"/>
          </p:cNvPicPr>
          <p:nvPr>
            <p:ph idx="1"/>
            <a:videoFile r:link="rId1"/>
          </p:nvPr>
        </p:nvPicPr>
        <p:blipFill>
          <a:blip r:embed="rId6"/>
          <a:stretch>
            <a:fillRect/>
          </a:stretch>
        </p:blipFill>
        <p:spPr>
          <a:xfrm>
            <a:off x="881915" y="948706"/>
            <a:ext cx="10423394" cy="5863160"/>
          </a:xfrm>
          <a:prstGeom prst="rect">
            <a:avLst/>
          </a:prstGeom>
        </p:spPr>
      </p:pic>
      <p:pic>
        <p:nvPicPr>
          <p:cNvPr id="3" name="2_9">
            <a:hlinkClick r:id="" action="ppaction://media"/>
            <a:extLst>
              <a:ext uri="{FF2B5EF4-FFF2-40B4-BE49-F238E27FC236}">
                <a16:creationId xmlns:a16="http://schemas.microsoft.com/office/drawing/2014/main" id="{0E229E9B-BCAE-4D13-8355-43B5F9E521C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59380" y="6370637"/>
            <a:ext cx="487363" cy="487363"/>
          </a:xfrm>
          <a:prstGeom prst="rect">
            <a:avLst/>
          </a:prstGeom>
        </p:spPr>
      </p:pic>
    </p:spTree>
    <p:extLst>
      <p:ext uri="{BB962C8B-B14F-4D97-AF65-F5344CB8AC3E}">
        <p14:creationId xmlns:p14="http://schemas.microsoft.com/office/powerpoint/2010/main" val="153297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AC46-C5DA-45F8-BF24-CABF3C8C1CA3}"/>
              </a:ext>
            </a:extLst>
          </p:cNvPr>
          <p:cNvSpPr>
            <a:spLocks noGrp="1"/>
          </p:cNvSpPr>
          <p:nvPr>
            <p:ph type="title"/>
          </p:nvPr>
        </p:nvSpPr>
        <p:spPr>
          <a:xfrm>
            <a:off x="1" y="-304800"/>
            <a:ext cx="9919854" cy="5500255"/>
          </a:xfrm>
        </p:spPr>
        <p:txBody>
          <a:bodyPr>
            <a:normAutofit fontScale="90000"/>
          </a:bodyPr>
          <a:lstStyle/>
          <a:p>
            <a:pPr algn="l"/>
            <a:br>
              <a:rPr lang="en-US" altLang="ko-KR" sz="6700" dirty="0">
                <a:solidFill>
                  <a:schemeClr val="accent2">
                    <a:lumMod val="40000"/>
                    <a:lumOff val="60000"/>
                  </a:schemeClr>
                </a:solidFill>
              </a:rPr>
            </a:br>
            <a:br>
              <a:rPr lang="en-US" altLang="ko-KR" sz="6700" dirty="0">
                <a:solidFill>
                  <a:schemeClr val="accent2">
                    <a:lumMod val="40000"/>
                    <a:lumOff val="60000"/>
                  </a:schemeClr>
                </a:solidFill>
              </a:rPr>
            </a:br>
            <a:r>
              <a:rPr lang="ko-KR" altLang="en-US" sz="6700" dirty="0">
                <a:solidFill>
                  <a:schemeClr val="accent2">
                    <a:lumMod val="40000"/>
                    <a:lumOff val="60000"/>
                  </a:schemeClr>
                </a:solidFill>
              </a:rPr>
              <a:t>사진 결혼</a:t>
            </a:r>
            <a:r>
              <a:rPr lang="en-US" altLang="ko-KR" sz="6700" dirty="0">
                <a:solidFill>
                  <a:schemeClr val="accent2">
                    <a:lumMod val="40000"/>
                    <a:lumOff val="60000"/>
                  </a:schemeClr>
                </a:solidFill>
              </a:rPr>
              <a:t>(1910</a:t>
            </a:r>
            <a:r>
              <a:rPr lang="ko-KR" altLang="en-US" sz="6700" dirty="0">
                <a:solidFill>
                  <a:schemeClr val="accent2">
                    <a:lumMod val="40000"/>
                    <a:lumOff val="60000"/>
                  </a:schemeClr>
                </a:solidFill>
              </a:rPr>
              <a:t>년</a:t>
            </a:r>
            <a:r>
              <a:rPr lang="en-US" altLang="ko-KR" sz="6700" dirty="0">
                <a:solidFill>
                  <a:schemeClr val="accent2">
                    <a:lumMod val="40000"/>
                    <a:lumOff val="60000"/>
                  </a:schemeClr>
                </a:solidFill>
              </a:rPr>
              <a:t>-1924</a:t>
            </a:r>
            <a:r>
              <a:rPr lang="ko-KR" altLang="en-US" sz="6700" dirty="0">
                <a:solidFill>
                  <a:schemeClr val="accent2">
                    <a:lumMod val="40000"/>
                    <a:lumOff val="60000"/>
                  </a:schemeClr>
                </a:solidFill>
              </a:rPr>
              <a:t>년</a:t>
            </a:r>
            <a:r>
              <a:rPr lang="en-US" altLang="ko-KR" sz="6700" dirty="0">
                <a:solidFill>
                  <a:schemeClr val="accent2">
                    <a:lumMod val="40000"/>
                    <a:lumOff val="60000"/>
                  </a:schemeClr>
                </a:solidFill>
              </a:rPr>
              <a:t>)</a:t>
            </a:r>
            <a:br>
              <a:rPr lang="en-US" altLang="ko-KR" sz="6700" dirty="0">
                <a:solidFill>
                  <a:schemeClr val="accent2">
                    <a:lumMod val="40000"/>
                    <a:lumOff val="60000"/>
                  </a:schemeClr>
                </a:solidFill>
              </a:rPr>
            </a:br>
            <a:r>
              <a:rPr lang="en-US" altLang="ko-KR" sz="6700" dirty="0">
                <a:solidFill>
                  <a:schemeClr val="accent2">
                    <a:lumMod val="40000"/>
                    <a:lumOff val="60000"/>
                  </a:schemeClr>
                </a:solidFill>
              </a:rPr>
              <a:t> </a:t>
            </a:r>
            <a:br>
              <a:rPr lang="en-US" altLang="ko-KR" sz="6700" dirty="0">
                <a:solidFill>
                  <a:schemeClr val="accent2">
                    <a:lumMod val="40000"/>
                    <a:lumOff val="60000"/>
                  </a:schemeClr>
                </a:solidFill>
              </a:rPr>
            </a:br>
            <a:r>
              <a:rPr lang="ko-KR" altLang="en-US" dirty="0">
                <a:effectLst/>
                <a:latin typeface="+mn-ea"/>
                <a:ea typeface="+mn-ea"/>
              </a:rPr>
              <a:t>사진 신부</a:t>
            </a:r>
            <a:r>
              <a:rPr lang="en-US" altLang="ko-KR" b="0" dirty="0">
                <a:effectLst/>
                <a:latin typeface="+mn-ea"/>
                <a:ea typeface="+mn-ea"/>
              </a:rPr>
              <a:t>(</a:t>
            </a:r>
            <a:r>
              <a:rPr lang="ko-KR" altLang="en-US" b="0" dirty="0">
                <a:effectLst/>
                <a:latin typeface="+mn-ea"/>
                <a:ea typeface="+mn-ea"/>
              </a:rPr>
              <a:t>寫眞 新婦</a:t>
            </a:r>
            <a:r>
              <a:rPr lang="en-US" altLang="ko-KR" b="0" dirty="0">
                <a:effectLst/>
                <a:latin typeface="+mn-ea"/>
                <a:ea typeface="+mn-ea"/>
              </a:rPr>
              <a:t> : picture bride) </a:t>
            </a:r>
            <a:r>
              <a:rPr lang="ko-KR" altLang="en-US" b="0" dirty="0">
                <a:effectLst/>
                <a:latin typeface="+mn-ea"/>
                <a:ea typeface="+mn-ea"/>
              </a:rPr>
              <a:t>또는 </a:t>
            </a:r>
            <a:br>
              <a:rPr lang="en-US" altLang="ko-KR" b="0" dirty="0">
                <a:effectLst/>
                <a:latin typeface="+mn-ea"/>
                <a:ea typeface="+mn-ea"/>
              </a:rPr>
            </a:br>
            <a:r>
              <a:rPr lang="ko-KR" altLang="en-US" dirty="0">
                <a:effectLst/>
                <a:latin typeface="+mn-ea"/>
                <a:ea typeface="+mn-ea"/>
              </a:rPr>
              <a:t>사진결혼</a:t>
            </a:r>
            <a:r>
              <a:rPr lang="en-US" altLang="ko-KR" b="0" dirty="0">
                <a:effectLst/>
                <a:latin typeface="+mn-ea"/>
                <a:ea typeface="+mn-ea"/>
              </a:rPr>
              <a:t>(</a:t>
            </a:r>
            <a:r>
              <a:rPr lang="ko-KR" altLang="en-US" b="0" dirty="0">
                <a:effectLst/>
                <a:latin typeface="+mn-ea"/>
                <a:ea typeface="+mn-ea"/>
              </a:rPr>
              <a:t>寫眞結婚</a:t>
            </a:r>
            <a:r>
              <a:rPr lang="en-US" altLang="ko-KR" b="0" dirty="0">
                <a:effectLst/>
                <a:latin typeface="+mn-ea"/>
                <a:ea typeface="+mn-ea"/>
              </a:rPr>
              <a:t> : picture marriage)</a:t>
            </a:r>
            <a:r>
              <a:rPr lang="ko-KR" altLang="en-US" b="0" dirty="0">
                <a:effectLst/>
                <a:latin typeface="+mn-ea"/>
                <a:ea typeface="+mn-ea"/>
              </a:rPr>
              <a:t>은</a:t>
            </a:r>
            <a:br>
              <a:rPr lang="en-US" altLang="ko-KR" b="0" dirty="0">
                <a:effectLst/>
                <a:latin typeface="+mn-ea"/>
                <a:ea typeface="+mn-ea"/>
              </a:rPr>
            </a:br>
            <a:r>
              <a:rPr lang="ko-KR" altLang="en-US" b="0" dirty="0">
                <a:effectLst/>
                <a:latin typeface="+mn-ea"/>
                <a:ea typeface="+mn-ea"/>
                <a:hlinkClick r:id="rId5" tooltip="하와이 주"/>
              </a:rPr>
              <a:t>하와이</a:t>
            </a:r>
            <a:r>
              <a:rPr lang="ko-KR" altLang="en-US" b="0" dirty="0">
                <a:effectLst/>
                <a:latin typeface="+mn-ea"/>
                <a:ea typeface="+mn-ea"/>
              </a:rPr>
              <a:t> 이민 </a:t>
            </a:r>
            <a:r>
              <a:rPr lang="en-US" altLang="ko-KR" b="0" dirty="0">
                <a:effectLst/>
                <a:latin typeface="+mn-ea"/>
                <a:ea typeface="+mn-ea"/>
              </a:rPr>
              <a:t>1</a:t>
            </a:r>
            <a:r>
              <a:rPr lang="ko-KR" altLang="en-US" b="0" dirty="0">
                <a:effectLst/>
                <a:latin typeface="+mn-ea"/>
                <a:ea typeface="+mn-ea"/>
              </a:rPr>
              <a:t>세대들이 </a:t>
            </a:r>
            <a:r>
              <a:rPr lang="ko-KR" altLang="en-US" b="0" dirty="0">
                <a:effectLst/>
                <a:latin typeface="+mn-ea"/>
                <a:ea typeface="+mn-ea"/>
                <a:hlinkClick r:id="rId6" tooltip="조선인"/>
              </a:rPr>
              <a:t>조선인</a:t>
            </a:r>
            <a:r>
              <a:rPr lang="ko-KR" altLang="en-US" b="0" dirty="0">
                <a:effectLst/>
                <a:latin typeface="+mn-ea"/>
                <a:ea typeface="+mn-ea"/>
              </a:rPr>
              <a:t> 신부의 </a:t>
            </a:r>
            <a:br>
              <a:rPr lang="en-US" altLang="ko-KR" b="0" dirty="0">
                <a:effectLst/>
                <a:latin typeface="+mn-ea"/>
                <a:ea typeface="+mn-ea"/>
              </a:rPr>
            </a:br>
            <a:r>
              <a:rPr lang="ko-KR" altLang="en-US" b="0" dirty="0">
                <a:effectLst/>
                <a:latin typeface="+mn-ea"/>
                <a:ea typeface="+mn-ea"/>
                <a:hlinkClick r:id="rId7" tooltip="사진"/>
              </a:rPr>
              <a:t>사진</a:t>
            </a:r>
            <a:r>
              <a:rPr lang="ko-KR" altLang="en-US" b="0" dirty="0">
                <a:effectLst/>
                <a:latin typeface="+mn-ea"/>
                <a:ea typeface="+mn-ea"/>
              </a:rPr>
              <a:t>만 보고 혼인한 일을 말한다</a:t>
            </a:r>
            <a:r>
              <a:rPr lang="en-US" altLang="ko-KR" b="0" dirty="0">
                <a:effectLst/>
                <a:latin typeface="+mn-ea"/>
                <a:ea typeface="+mn-ea"/>
              </a:rPr>
              <a:t>.</a:t>
            </a:r>
            <a:br>
              <a:rPr lang="en-US" altLang="ko-KR" b="0" dirty="0">
                <a:effectLst/>
                <a:latin typeface="+mn-ea"/>
                <a:ea typeface="+mn-ea"/>
              </a:rPr>
            </a:br>
            <a:br>
              <a:rPr lang="en-US" altLang="ko-KR" b="0" dirty="0">
                <a:effectLst/>
              </a:rPr>
            </a:br>
            <a:r>
              <a:rPr lang="en-US" altLang="ko-KR" b="0" dirty="0">
                <a:effectLst/>
              </a:rPr>
              <a:t>                                      - </a:t>
            </a:r>
            <a:r>
              <a:rPr lang="en-US" altLang="ko-KR" b="0" i="1" dirty="0">
                <a:solidFill>
                  <a:srgbClr val="FF0000"/>
                </a:solidFill>
                <a:effectLst/>
                <a:latin typeface="+mn-ea"/>
                <a:ea typeface="+mn-ea"/>
              </a:rPr>
              <a:t>Wikipedia</a:t>
            </a:r>
            <a:br>
              <a:rPr lang="en-US" altLang="ko-KR" b="0" dirty="0">
                <a:effectLst/>
              </a:rPr>
            </a:br>
            <a:br>
              <a:rPr lang="en-US" altLang="ko-KR" b="0" dirty="0">
                <a:effectLst/>
              </a:rPr>
            </a:br>
            <a:br>
              <a:rPr lang="en-US" altLang="ko-KR" b="0" dirty="0">
                <a:effectLst/>
              </a:rPr>
            </a:br>
            <a:br>
              <a:rPr lang="en-US" altLang="ko-KR" b="0" dirty="0">
                <a:effectLst/>
              </a:rPr>
            </a:br>
            <a:r>
              <a:rPr lang="en-US" altLang="ko-KR" b="0" dirty="0">
                <a:effectLst/>
              </a:rPr>
              <a:t>   </a:t>
            </a:r>
            <a:endParaRPr lang="en-US" dirty="0"/>
          </a:p>
        </p:txBody>
      </p:sp>
      <p:pic>
        <p:nvPicPr>
          <p:cNvPr id="4098" name="Picture 2" descr="ë¬´ì² ëë¬¸ ì¼ì¤ì íëì´ì§ë§ ì´ë¤ 3ëªì ì¬ì§ ì ë¶ë¤ì í ë§ìì ì´ìë ì¹êµ¬ë¤ì´ë¤.">
            <a:extLst>
              <a:ext uri="{FF2B5EF4-FFF2-40B4-BE49-F238E27FC236}">
                <a16:creationId xmlns:a16="http://schemas.microsoft.com/office/drawing/2014/main" id="{470E23CD-53B5-4C46-9668-12EAFC5CD067}"/>
              </a:ext>
            </a:extLst>
          </p:cNvPr>
          <p:cNvPicPr>
            <a:picLocks noGrp="1" noChangeAspect="1" noChangeArrowheads="1"/>
          </p:cNvPicPr>
          <p:nvPr>
            <p:ph sz="half" idx="1"/>
          </p:nvPr>
        </p:nvPicPr>
        <p:blipFill>
          <a:blip r:embed="rId8">
            <a:extLst>
              <a:ext uri="{28A0092B-C50C-407E-A947-70E740481C1C}">
                <a14:useLocalDpi xmlns:a14="http://schemas.microsoft.com/office/drawing/2010/main" val="0"/>
              </a:ext>
            </a:extLst>
          </a:blip>
          <a:srcRect/>
          <a:stretch>
            <a:fillRect/>
          </a:stretch>
        </p:blipFill>
        <p:spPr bwMode="auto">
          <a:xfrm>
            <a:off x="8237166" y="1103297"/>
            <a:ext cx="3699900" cy="49511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2E0B004-DCDD-4F80-AB2B-BF9654460675}"/>
              </a:ext>
            </a:extLst>
          </p:cNvPr>
          <p:cNvSpPr txBox="1"/>
          <p:nvPr/>
        </p:nvSpPr>
        <p:spPr>
          <a:xfrm>
            <a:off x="8745793" y="6054437"/>
            <a:ext cx="3073285" cy="400110"/>
          </a:xfrm>
          <a:prstGeom prst="rect">
            <a:avLst/>
          </a:prstGeom>
          <a:noFill/>
        </p:spPr>
        <p:txBody>
          <a:bodyPr wrap="square" rtlCol="0">
            <a:spAutoFit/>
          </a:bodyPr>
          <a:lstStyle/>
          <a:p>
            <a:r>
              <a:rPr lang="ko-KR" altLang="en-US" sz="2000" b="1" dirty="0">
                <a:solidFill>
                  <a:srgbClr val="FF0000"/>
                </a:solidFill>
              </a:rPr>
              <a:t>당시 사진 신부들의 모습</a:t>
            </a:r>
            <a:endParaRPr lang="en-US" sz="2000" b="1" dirty="0">
              <a:solidFill>
                <a:srgbClr val="FF0000"/>
              </a:solidFill>
            </a:endParaRPr>
          </a:p>
        </p:txBody>
      </p:sp>
      <p:pic>
        <p:nvPicPr>
          <p:cNvPr id="4" name="2_6">
            <a:hlinkClick r:id="" action="ppaction://media"/>
            <a:extLst>
              <a:ext uri="{FF2B5EF4-FFF2-40B4-BE49-F238E27FC236}">
                <a16:creationId xmlns:a16="http://schemas.microsoft.com/office/drawing/2014/main" id="{6C0A90A0-BDE5-4987-BF43-D1BF059C8F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9240" y="6370637"/>
            <a:ext cx="487363" cy="487363"/>
          </a:xfrm>
          <a:prstGeom prst="rect">
            <a:avLst/>
          </a:prstGeom>
        </p:spPr>
      </p:pic>
    </p:spTree>
    <p:extLst>
      <p:ext uri="{BB962C8B-B14F-4D97-AF65-F5344CB8AC3E}">
        <p14:creationId xmlns:p14="http://schemas.microsoft.com/office/powerpoint/2010/main" val="212997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FAF02-2668-40C6-8C47-545478989644}"/>
              </a:ext>
            </a:extLst>
          </p:cNvPr>
          <p:cNvSpPr>
            <a:spLocks noGrp="1"/>
          </p:cNvSpPr>
          <p:nvPr>
            <p:ph type="title"/>
          </p:nvPr>
        </p:nvSpPr>
        <p:spPr>
          <a:xfrm>
            <a:off x="-2064932" y="0"/>
            <a:ext cx="10353761" cy="1326321"/>
          </a:xfrm>
        </p:spPr>
        <p:txBody>
          <a:bodyPr>
            <a:normAutofit/>
          </a:bodyPr>
          <a:lstStyle/>
          <a:p>
            <a:r>
              <a:rPr lang="ko-KR" altLang="en-US" sz="6000" dirty="0">
                <a:solidFill>
                  <a:schemeClr val="accent2">
                    <a:lumMod val="40000"/>
                    <a:lumOff val="60000"/>
                  </a:schemeClr>
                </a:solidFill>
              </a:rPr>
              <a:t>사진신부 </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a:t>
            </a:r>
            <a:endParaRPr lang="en-US" sz="6000" dirty="0">
              <a:solidFill>
                <a:schemeClr val="accent2">
                  <a:lumMod val="40000"/>
                  <a:lumOff val="60000"/>
                </a:schemeClr>
              </a:solidFill>
            </a:endParaRPr>
          </a:p>
        </p:txBody>
      </p:sp>
      <p:pic>
        <p:nvPicPr>
          <p:cNvPr id="4" name="Online Media 3">
            <a:hlinkClick r:id="" action="ppaction://media"/>
            <a:extLst>
              <a:ext uri="{FF2B5EF4-FFF2-40B4-BE49-F238E27FC236}">
                <a16:creationId xmlns:a16="http://schemas.microsoft.com/office/drawing/2014/main" id="{14A65665-8866-4CE8-BB5C-E27D99DA55A6}"/>
              </a:ext>
            </a:extLst>
          </p:cNvPr>
          <p:cNvPicPr>
            <a:picLocks noGrp="1" noRot="1" noChangeAspect="1"/>
          </p:cNvPicPr>
          <p:nvPr>
            <p:ph idx="1"/>
            <a:videoFile r:link="rId1"/>
          </p:nvPr>
        </p:nvPicPr>
        <p:blipFill>
          <a:blip r:embed="rId6"/>
          <a:stretch>
            <a:fillRect/>
          </a:stretch>
        </p:blipFill>
        <p:spPr>
          <a:xfrm>
            <a:off x="972591" y="976179"/>
            <a:ext cx="10246817" cy="5763834"/>
          </a:xfrm>
          <a:prstGeom prst="rect">
            <a:avLst/>
          </a:prstGeom>
        </p:spPr>
      </p:pic>
      <p:pic>
        <p:nvPicPr>
          <p:cNvPr id="3" name="2_7">
            <a:hlinkClick r:id="" action="ppaction://media"/>
            <a:extLst>
              <a:ext uri="{FF2B5EF4-FFF2-40B4-BE49-F238E27FC236}">
                <a16:creationId xmlns:a16="http://schemas.microsoft.com/office/drawing/2014/main" id="{37FB398D-67E0-4479-B2A5-5FA9F4B2494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221690" y="6370637"/>
            <a:ext cx="487363" cy="487363"/>
          </a:xfrm>
          <a:prstGeom prst="rect">
            <a:avLst/>
          </a:prstGeom>
        </p:spPr>
      </p:pic>
    </p:spTree>
    <p:extLst>
      <p:ext uri="{BB962C8B-B14F-4D97-AF65-F5344CB8AC3E}">
        <p14:creationId xmlns:p14="http://schemas.microsoft.com/office/powerpoint/2010/main" val="373587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CC66-2D26-4FD7-B355-A9437D759D05}"/>
              </a:ext>
            </a:extLst>
          </p:cNvPr>
          <p:cNvSpPr>
            <a:spLocks noGrp="1"/>
          </p:cNvSpPr>
          <p:nvPr>
            <p:ph type="title"/>
          </p:nvPr>
        </p:nvSpPr>
        <p:spPr>
          <a:xfrm>
            <a:off x="0" y="0"/>
            <a:ext cx="6194886" cy="1094509"/>
          </a:xfrm>
        </p:spPr>
        <p:txBody>
          <a:bodyPr>
            <a:normAutofit/>
          </a:bodyPr>
          <a:lstStyle/>
          <a:p>
            <a:r>
              <a:rPr lang="ko-KR" altLang="en-US" sz="6000" dirty="0">
                <a:solidFill>
                  <a:schemeClr val="accent2">
                    <a:lumMod val="40000"/>
                    <a:lumOff val="60000"/>
                  </a:schemeClr>
                </a:solidFill>
              </a:rPr>
              <a:t>교육에 대한 열의 </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317E1E60-278C-44C2-8ADB-D3BAB2811544}"/>
              </a:ext>
            </a:extLst>
          </p:cNvPr>
          <p:cNvSpPr>
            <a:spLocks noGrp="1"/>
          </p:cNvSpPr>
          <p:nvPr>
            <p:ph idx="1"/>
          </p:nvPr>
        </p:nvSpPr>
        <p:spPr>
          <a:xfrm>
            <a:off x="0" y="1468582"/>
            <a:ext cx="11267557" cy="4779818"/>
          </a:xfrm>
        </p:spPr>
        <p:txBody>
          <a:bodyPr>
            <a:normAutofit/>
          </a:bodyPr>
          <a:lstStyle/>
          <a:p>
            <a:pPr lvl="0">
              <a:buFont typeface="Wingdings" panose="05000000000000000000" pitchFamily="2" charset="2"/>
              <a:buChar char="Ø"/>
            </a:pPr>
            <a:r>
              <a:rPr lang="en-US" sz="2800" dirty="0">
                <a:effectLst/>
              </a:rPr>
              <a:t>1906</a:t>
            </a:r>
            <a:r>
              <a:rPr lang="ko-KR" altLang="en-US" sz="2800" dirty="0">
                <a:effectLst/>
              </a:rPr>
              <a:t>년</a:t>
            </a:r>
            <a:r>
              <a:rPr lang="en-US" sz="2800" dirty="0">
                <a:effectLst/>
              </a:rPr>
              <a:t> 161</a:t>
            </a:r>
            <a:r>
              <a:rPr lang="ko-KR" altLang="en-US" sz="2800" dirty="0">
                <a:effectLst/>
              </a:rPr>
              <a:t>명</a:t>
            </a:r>
            <a:r>
              <a:rPr lang="en-US" sz="2800" dirty="0">
                <a:effectLst/>
              </a:rPr>
              <a:t> ---&gt;1910</a:t>
            </a:r>
            <a:r>
              <a:rPr lang="ko-KR" altLang="en-US" sz="2800" dirty="0">
                <a:effectLst/>
              </a:rPr>
              <a:t>년</a:t>
            </a:r>
            <a:r>
              <a:rPr lang="en-US" sz="2800" dirty="0">
                <a:effectLst/>
              </a:rPr>
              <a:t> 270</a:t>
            </a:r>
            <a:r>
              <a:rPr lang="ko-KR" altLang="en-US" sz="2800" dirty="0">
                <a:effectLst/>
              </a:rPr>
              <a:t>명의 </a:t>
            </a:r>
            <a:endParaRPr lang="en-US" altLang="ko-KR" sz="2800" dirty="0">
              <a:effectLst/>
            </a:endParaRPr>
          </a:p>
          <a:p>
            <a:pPr marL="0" lvl="0" indent="0">
              <a:buNone/>
            </a:pPr>
            <a:r>
              <a:rPr lang="en-US" altLang="ko-KR" sz="2800" dirty="0">
                <a:effectLst/>
              </a:rPr>
              <a:t>    </a:t>
            </a:r>
            <a:r>
              <a:rPr lang="ko-KR" altLang="en-US" sz="2800" dirty="0">
                <a:effectLst/>
              </a:rPr>
              <a:t>공립학교  등록</a:t>
            </a:r>
            <a:endParaRPr lang="en-US" sz="2800" dirty="0">
              <a:effectLst/>
            </a:endParaRPr>
          </a:p>
          <a:p>
            <a:pPr lvl="0">
              <a:buFont typeface="Wingdings" panose="05000000000000000000" pitchFamily="2" charset="2"/>
              <a:buChar char="Ø"/>
            </a:pPr>
            <a:r>
              <a:rPr lang="en-US" sz="2800" dirty="0">
                <a:effectLst/>
              </a:rPr>
              <a:t> 1904</a:t>
            </a:r>
            <a:r>
              <a:rPr lang="ko-KR" altLang="en-US" sz="2800" dirty="0">
                <a:effectLst/>
              </a:rPr>
              <a:t>년 최초 한국어 신문발간</a:t>
            </a:r>
            <a:endParaRPr lang="en-US" sz="2800" dirty="0">
              <a:effectLst/>
            </a:endParaRPr>
          </a:p>
          <a:p>
            <a:pPr lvl="0">
              <a:buFont typeface="Wingdings" panose="05000000000000000000" pitchFamily="2" charset="2"/>
              <a:buChar char="Ø"/>
            </a:pPr>
            <a:r>
              <a:rPr lang="en-US" sz="2800" dirty="0">
                <a:effectLst/>
              </a:rPr>
              <a:t> 1906</a:t>
            </a:r>
            <a:r>
              <a:rPr lang="ko-KR" altLang="en-US" sz="2800" dirty="0">
                <a:effectLst/>
              </a:rPr>
              <a:t>년</a:t>
            </a:r>
            <a:r>
              <a:rPr lang="en-US" sz="2800" dirty="0">
                <a:effectLst/>
              </a:rPr>
              <a:t>  </a:t>
            </a:r>
            <a:r>
              <a:rPr lang="ko-KR" altLang="en-US" sz="2800" dirty="0">
                <a:effectLst/>
              </a:rPr>
              <a:t>한인 소년 기숙학교 설립</a:t>
            </a:r>
            <a:endParaRPr lang="en-US" sz="2800" dirty="0">
              <a:effectLst/>
            </a:endParaRPr>
          </a:p>
          <a:p>
            <a:pPr lvl="0">
              <a:buFont typeface="Wingdings" panose="05000000000000000000" pitchFamily="2" charset="2"/>
              <a:buChar char="Ø"/>
            </a:pPr>
            <a:r>
              <a:rPr lang="en-US" sz="2800" dirty="0">
                <a:effectLst/>
              </a:rPr>
              <a:t> 1907</a:t>
            </a:r>
            <a:r>
              <a:rPr lang="ko-KR" altLang="en-US" sz="2800" dirty="0">
                <a:effectLst/>
              </a:rPr>
              <a:t>년 첫 한글학교 개교</a:t>
            </a:r>
            <a:endParaRPr lang="en-US" sz="2800" dirty="0">
              <a:effectLst/>
            </a:endParaRPr>
          </a:p>
        </p:txBody>
      </p:sp>
      <p:pic>
        <p:nvPicPr>
          <p:cNvPr id="4" name="image6.jpg">
            <a:extLst>
              <a:ext uri="{FF2B5EF4-FFF2-40B4-BE49-F238E27FC236}">
                <a16:creationId xmlns:a16="http://schemas.microsoft.com/office/drawing/2014/main" id="{65ADEE1D-0A1F-40F9-99C8-ABAD50C9A563}"/>
              </a:ext>
            </a:extLst>
          </p:cNvPr>
          <p:cNvPicPr>
            <a:picLocks/>
          </p:cNvPicPr>
          <p:nvPr/>
        </p:nvPicPr>
        <p:blipFill>
          <a:blip r:embed="rId5"/>
          <a:srcRect/>
          <a:stretch>
            <a:fillRect/>
          </a:stretch>
        </p:blipFill>
        <p:spPr>
          <a:xfrm>
            <a:off x="5818908" y="1443732"/>
            <a:ext cx="6192982" cy="3970536"/>
          </a:xfrm>
          <a:prstGeom prst="rect">
            <a:avLst/>
          </a:prstGeom>
          <a:ln/>
        </p:spPr>
      </p:pic>
      <p:sp>
        <p:nvSpPr>
          <p:cNvPr id="5" name="TextBox 4">
            <a:extLst>
              <a:ext uri="{FF2B5EF4-FFF2-40B4-BE49-F238E27FC236}">
                <a16:creationId xmlns:a16="http://schemas.microsoft.com/office/drawing/2014/main" id="{79B706C0-4CA7-4F3A-8E1E-334793E9A010}"/>
              </a:ext>
            </a:extLst>
          </p:cNvPr>
          <p:cNvSpPr txBox="1"/>
          <p:nvPr/>
        </p:nvSpPr>
        <p:spPr>
          <a:xfrm>
            <a:off x="6096000" y="5522692"/>
            <a:ext cx="6192982" cy="646331"/>
          </a:xfrm>
          <a:prstGeom prst="rect">
            <a:avLst/>
          </a:prstGeom>
          <a:noFill/>
        </p:spPr>
        <p:txBody>
          <a:bodyPr wrap="square" rtlCol="0">
            <a:spAutoFit/>
          </a:bodyPr>
          <a:lstStyle/>
          <a:p>
            <a:r>
              <a:rPr lang="ko-KR" altLang="en-US" b="1" dirty="0">
                <a:solidFill>
                  <a:srgbClr val="FF0000"/>
                </a:solidFill>
                <a:latin typeface="+mn-ea"/>
              </a:rPr>
              <a:t>현재도 많은 한인학생들이 재학중인 호놀룰루의 맥킨리 고등학교의 한인 클럽</a:t>
            </a:r>
            <a:r>
              <a:rPr lang="en-US" b="1" dirty="0">
                <a:solidFill>
                  <a:srgbClr val="FF0000"/>
                </a:solidFill>
                <a:latin typeface="+mn-ea"/>
              </a:rPr>
              <a:t> '</a:t>
            </a:r>
            <a:r>
              <a:rPr lang="ko-KR" altLang="en-US" b="1" dirty="0">
                <a:solidFill>
                  <a:srgbClr val="FF0000"/>
                </a:solidFill>
                <a:latin typeface="+mn-ea"/>
              </a:rPr>
              <a:t>타이거스 클럽</a:t>
            </a:r>
            <a:r>
              <a:rPr lang="en-US" b="1" dirty="0">
                <a:solidFill>
                  <a:srgbClr val="FF0000"/>
                </a:solidFill>
                <a:latin typeface="+mn-ea"/>
              </a:rPr>
              <a:t>' </a:t>
            </a:r>
            <a:r>
              <a:rPr lang="ko-KR" altLang="en-US" b="1" dirty="0">
                <a:solidFill>
                  <a:srgbClr val="FF0000"/>
                </a:solidFill>
                <a:latin typeface="+mn-ea"/>
              </a:rPr>
              <a:t>회원들</a:t>
            </a:r>
            <a:endParaRPr lang="en-US" b="1" dirty="0">
              <a:solidFill>
                <a:srgbClr val="FF0000"/>
              </a:solidFill>
              <a:latin typeface="+mn-ea"/>
            </a:endParaRPr>
          </a:p>
        </p:txBody>
      </p:sp>
      <p:pic>
        <p:nvPicPr>
          <p:cNvPr id="6" name="2_8">
            <a:hlinkClick r:id="" action="ppaction://media"/>
            <a:extLst>
              <a:ext uri="{FF2B5EF4-FFF2-40B4-BE49-F238E27FC236}">
                <a16:creationId xmlns:a16="http://schemas.microsoft.com/office/drawing/2014/main" id="{76193E01-715C-4AE2-84D8-50CC1B63A4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3434" y="6360459"/>
            <a:ext cx="487363" cy="487363"/>
          </a:xfrm>
          <a:prstGeom prst="rect">
            <a:avLst/>
          </a:prstGeom>
        </p:spPr>
      </p:pic>
    </p:spTree>
    <p:extLst>
      <p:ext uri="{BB962C8B-B14F-4D97-AF65-F5344CB8AC3E}">
        <p14:creationId xmlns:p14="http://schemas.microsoft.com/office/powerpoint/2010/main" val="360807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4958-9F61-412E-A134-88FCCF711608}"/>
              </a:ext>
            </a:extLst>
          </p:cNvPr>
          <p:cNvSpPr>
            <a:spLocks noGrp="1"/>
          </p:cNvSpPr>
          <p:nvPr>
            <p:ph type="title"/>
          </p:nvPr>
        </p:nvSpPr>
        <p:spPr>
          <a:xfrm>
            <a:off x="0" y="0"/>
            <a:ext cx="6885709" cy="1052945"/>
          </a:xfrm>
        </p:spPr>
        <p:txBody>
          <a:bodyPr>
            <a:normAutofit/>
          </a:bodyPr>
          <a:lstStyle/>
          <a:p>
            <a:pPr algn="l"/>
            <a:r>
              <a:rPr lang="ko-KR" altLang="en-US" sz="6000" dirty="0">
                <a:solidFill>
                  <a:schemeClr val="accent2">
                    <a:lumMod val="40000"/>
                    <a:lumOff val="60000"/>
                  </a:schemeClr>
                </a:solidFill>
              </a:rPr>
              <a:t>교육에 대한 열의 </a:t>
            </a:r>
            <a:endParaRPr lang="en-US" sz="6000" dirty="0">
              <a:solidFill>
                <a:schemeClr val="accent2">
                  <a:lumMod val="40000"/>
                  <a:lumOff val="60000"/>
                </a:schemeClr>
              </a:solidFill>
            </a:endParaRPr>
          </a:p>
        </p:txBody>
      </p:sp>
      <p:pic>
        <p:nvPicPr>
          <p:cNvPr id="6" name="image3.jpg">
            <a:extLst>
              <a:ext uri="{FF2B5EF4-FFF2-40B4-BE49-F238E27FC236}">
                <a16:creationId xmlns:a16="http://schemas.microsoft.com/office/drawing/2014/main" id="{E9B64151-4878-47E3-804B-373E267A04C0}"/>
              </a:ext>
            </a:extLst>
          </p:cNvPr>
          <p:cNvPicPr>
            <a:picLocks noGrp="1"/>
          </p:cNvPicPr>
          <p:nvPr>
            <p:ph sz="half" idx="2"/>
          </p:nvPr>
        </p:nvPicPr>
        <p:blipFill>
          <a:blip r:embed="rId5"/>
          <a:srcRect l="-4599" t="-2048" r="4599" b="11535"/>
          <a:stretch>
            <a:fillRect/>
          </a:stretch>
        </p:blipFill>
        <p:spPr>
          <a:xfrm>
            <a:off x="-203200" y="1391921"/>
            <a:ext cx="6810951" cy="3649775"/>
          </a:xfrm>
          <a:prstGeom prst="rect">
            <a:avLst/>
          </a:prstGeom>
          <a:ln/>
        </p:spPr>
      </p:pic>
      <p:sp>
        <p:nvSpPr>
          <p:cNvPr id="3" name="TextBox 2">
            <a:extLst>
              <a:ext uri="{FF2B5EF4-FFF2-40B4-BE49-F238E27FC236}">
                <a16:creationId xmlns:a16="http://schemas.microsoft.com/office/drawing/2014/main" id="{B89D3488-FE34-41B0-AF31-25F172FCE350}"/>
              </a:ext>
            </a:extLst>
          </p:cNvPr>
          <p:cNvSpPr txBox="1"/>
          <p:nvPr/>
        </p:nvSpPr>
        <p:spPr>
          <a:xfrm>
            <a:off x="263235" y="5149839"/>
            <a:ext cx="6359237" cy="1477328"/>
          </a:xfrm>
          <a:prstGeom prst="rect">
            <a:avLst/>
          </a:prstGeom>
          <a:noFill/>
        </p:spPr>
        <p:txBody>
          <a:bodyPr wrap="square" rtlCol="0">
            <a:spAutoFit/>
          </a:bodyPr>
          <a:lstStyle/>
          <a:p>
            <a:r>
              <a:rPr lang="en-US" altLang="ko-KR" b="1" dirty="0">
                <a:solidFill>
                  <a:srgbClr val="FF0000"/>
                </a:solidFill>
                <a:latin typeface="+mn-ea"/>
              </a:rPr>
              <a:t>1903</a:t>
            </a:r>
            <a:r>
              <a:rPr lang="ko-KR" altLang="en-US" b="1" dirty="0">
                <a:solidFill>
                  <a:srgbClr val="FF0000"/>
                </a:solidFill>
                <a:latin typeface="+mn-ea"/>
              </a:rPr>
              <a:t>년 첫 이민선으로 호놀룰루에 도착한 문정헌씨와 이후 주 대법원장이 되는 손자 문대양</a:t>
            </a:r>
            <a:r>
              <a:rPr lang="en-US" altLang="ko-KR" b="1" dirty="0">
                <a:solidFill>
                  <a:srgbClr val="FF0000"/>
                </a:solidFill>
                <a:latin typeface="+mn-ea"/>
              </a:rPr>
              <a:t>(</a:t>
            </a:r>
            <a:r>
              <a:rPr lang="ko-KR" altLang="en-US" b="1" dirty="0">
                <a:solidFill>
                  <a:srgbClr val="FF0000"/>
                </a:solidFill>
                <a:latin typeface="+mn-ea"/>
              </a:rPr>
              <a:t>로널드 대양 문</a:t>
            </a:r>
            <a:r>
              <a:rPr lang="en-US" altLang="ko-KR" b="1" dirty="0">
                <a:solidFill>
                  <a:srgbClr val="FF0000"/>
                </a:solidFill>
                <a:latin typeface="+mn-ea"/>
              </a:rPr>
              <a:t>)</a:t>
            </a:r>
            <a:r>
              <a:rPr lang="ko-KR" altLang="en-US" b="1" dirty="0">
                <a:solidFill>
                  <a:srgbClr val="FF0000"/>
                </a:solidFill>
                <a:latin typeface="+mn-ea"/>
              </a:rPr>
              <a:t>씨</a:t>
            </a:r>
            <a:r>
              <a:rPr lang="en-US" altLang="ko-KR" b="1" dirty="0">
                <a:solidFill>
                  <a:srgbClr val="FF0000"/>
                </a:solidFill>
                <a:latin typeface="+mn-ea"/>
              </a:rPr>
              <a:t>. (</a:t>
            </a:r>
            <a:r>
              <a:rPr lang="ko-KR" altLang="en-US" b="1" dirty="0">
                <a:solidFill>
                  <a:srgbClr val="FF0000"/>
                </a:solidFill>
                <a:latin typeface="+mn-ea"/>
              </a:rPr>
              <a:t>사진 왼쪽</a:t>
            </a:r>
            <a:r>
              <a:rPr lang="en-US" altLang="ko-KR" b="1" dirty="0">
                <a:solidFill>
                  <a:srgbClr val="FF0000"/>
                </a:solidFill>
                <a:latin typeface="+mn-ea"/>
              </a:rPr>
              <a:t>) 17</a:t>
            </a:r>
            <a:r>
              <a:rPr lang="ko-KR" altLang="en-US" b="1" dirty="0">
                <a:solidFill>
                  <a:srgbClr val="FF0000"/>
                </a:solidFill>
                <a:latin typeface="+mn-ea"/>
              </a:rPr>
              <a:t>년간 하와이주 대법원장을 역임하고 정년 퇴임한 초기이민 교육열이 낳은 대표적인 인물 문대양씨</a:t>
            </a:r>
            <a:r>
              <a:rPr lang="en-US" altLang="ko-KR" b="1" dirty="0">
                <a:solidFill>
                  <a:srgbClr val="FF0000"/>
                </a:solidFill>
                <a:latin typeface="+mn-ea"/>
              </a:rPr>
              <a:t>(</a:t>
            </a:r>
            <a:r>
              <a:rPr lang="ko-KR" altLang="en-US" b="1" dirty="0">
                <a:solidFill>
                  <a:srgbClr val="FF0000"/>
                </a:solidFill>
                <a:latin typeface="+mn-ea"/>
              </a:rPr>
              <a:t>사진 오른쪽</a:t>
            </a:r>
            <a:r>
              <a:rPr lang="en-US" altLang="ko-KR" b="1" dirty="0">
                <a:solidFill>
                  <a:srgbClr val="FF0000"/>
                </a:solidFill>
                <a:latin typeface="+mn-ea"/>
              </a:rPr>
              <a:t>)</a:t>
            </a:r>
            <a:endParaRPr lang="en-US" b="1" dirty="0">
              <a:solidFill>
                <a:srgbClr val="FF0000"/>
              </a:solidFill>
              <a:latin typeface="+mn-ea"/>
            </a:endParaRPr>
          </a:p>
        </p:txBody>
      </p:sp>
      <p:pic>
        <p:nvPicPr>
          <p:cNvPr id="7" name="Picture 2" descr="http://www.koreadaily.com/_data/article_img/2011/03/21/183229441.jpg">
            <a:extLst>
              <a:ext uri="{FF2B5EF4-FFF2-40B4-BE49-F238E27FC236}">
                <a16:creationId xmlns:a16="http://schemas.microsoft.com/office/drawing/2014/main" id="{EDE8EA3A-7EF5-4D88-BE9B-60B0205D4A2C}"/>
              </a:ext>
            </a:extLst>
          </p:cNvPr>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a:off x="6967751" y="1518802"/>
            <a:ext cx="4669849" cy="362643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A1F0AA4-B6BB-4756-BEAF-4225EE0F18BE}"/>
              </a:ext>
            </a:extLst>
          </p:cNvPr>
          <p:cNvSpPr/>
          <p:nvPr/>
        </p:nvSpPr>
        <p:spPr>
          <a:xfrm>
            <a:off x="8070286" y="5237620"/>
            <a:ext cx="2685351" cy="400110"/>
          </a:xfrm>
          <a:prstGeom prst="rect">
            <a:avLst/>
          </a:prstGeom>
        </p:spPr>
        <p:txBody>
          <a:bodyPr wrap="none">
            <a:spAutoFit/>
          </a:bodyPr>
          <a:lstStyle/>
          <a:p>
            <a:r>
              <a:rPr lang="ko-KR" altLang="en-US" sz="2000" b="1" dirty="0">
                <a:solidFill>
                  <a:srgbClr val="FF0000"/>
                </a:solidFill>
              </a:rPr>
              <a:t>한국어 학교 기념 사진</a:t>
            </a:r>
            <a:endParaRPr lang="en-US" sz="2000" b="1" dirty="0">
              <a:solidFill>
                <a:srgbClr val="FF0000"/>
              </a:solidFill>
            </a:endParaRPr>
          </a:p>
        </p:txBody>
      </p:sp>
      <p:pic>
        <p:nvPicPr>
          <p:cNvPr id="4" name="2_9">
            <a:hlinkClick r:id="" action="ppaction://media"/>
            <a:extLst>
              <a:ext uri="{FF2B5EF4-FFF2-40B4-BE49-F238E27FC236}">
                <a16:creationId xmlns:a16="http://schemas.microsoft.com/office/drawing/2014/main" id="{FF9EB6C9-D179-4650-B00D-ECED4D20DA2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6370637"/>
            <a:ext cx="274320" cy="274320"/>
          </a:xfrm>
          <a:prstGeom prst="rect">
            <a:avLst/>
          </a:prstGeom>
        </p:spPr>
      </p:pic>
    </p:spTree>
    <p:extLst>
      <p:ext uri="{BB962C8B-B14F-4D97-AF65-F5344CB8AC3E}">
        <p14:creationId xmlns:p14="http://schemas.microsoft.com/office/powerpoint/2010/main" val="118122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599</TotalTime>
  <Words>804</Words>
  <Application>Microsoft Office PowerPoint</Application>
  <PresentationFormat>Widescreen</PresentationFormat>
  <Paragraphs>61</Paragraphs>
  <Slides>11</Slides>
  <Notes>11</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9" baseType="lpstr">
      <vt:lpstr>맑은 고딕</vt:lpstr>
      <vt:lpstr>Arial</vt:lpstr>
      <vt:lpstr>Bookman Old Style</vt:lpstr>
      <vt:lpstr>Calibri</vt:lpstr>
      <vt:lpstr>Rockwell</vt:lpstr>
      <vt:lpstr>Wingdings</vt:lpstr>
      <vt:lpstr>Damask</vt:lpstr>
      <vt:lpstr>Bitmap Image</vt:lpstr>
      <vt:lpstr>한인 이민사 </vt:lpstr>
      <vt:lpstr>대한 제국과 하와이의 위치</vt:lpstr>
      <vt:lpstr>초기 하와이 한민 이민 사회의 생활상</vt:lpstr>
      <vt:lpstr>초기 이민 사회의 생활 모습</vt:lpstr>
      <vt:lpstr>초기 이민 생활상(동영상)</vt:lpstr>
      <vt:lpstr>  사진 결혼(1910년-1924년)   사진 신부(寫眞 新婦 : picture bride) 또는  사진결혼(寫眞結婚 : picture marriage)은 하와이 이민 1세대들이 조선인 신부의  사진만 보고 혼인한 일을 말한다.                                        - Wikipedia       </vt:lpstr>
      <vt:lpstr>사진신부 (동영상)</vt:lpstr>
      <vt:lpstr>교육에 대한 열의 </vt:lpstr>
      <vt:lpstr>교육에 대한 열의 </vt:lpstr>
      <vt:lpstr>민족의식</vt:lpstr>
      <vt:lpstr>사진 신부들의 적극적인 독립운동 참여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한인 이민사 초급</dc:title>
  <dc:creator>Lee, Jung Jae</dc:creator>
  <cp:lastModifiedBy>EunJung Jung</cp:lastModifiedBy>
  <cp:revision>143</cp:revision>
  <dcterms:created xsi:type="dcterms:W3CDTF">2018-05-18T01:49:30Z</dcterms:created>
  <dcterms:modified xsi:type="dcterms:W3CDTF">2021-05-31T17:04:16Z</dcterms:modified>
</cp:coreProperties>
</file>